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9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58" r:id="rId12"/>
    <p:sldId id="259" r:id="rId13"/>
    <p:sldId id="260" r:id="rId14"/>
    <p:sldId id="261" r:id="rId15"/>
    <p:sldId id="264" r:id="rId16"/>
    <p:sldId id="262" r:id="rId17"/>
    <p:sldId id="263" r:id="rId18"/>
    <p:sldId id="281" r:id="rId19"/>
    <p:sldId id="282" r:id="rId20"/>
    <p:sldId id="288" r:id="rId21"/>
    <p:sldId id="265" r:id="rId22"/>
    <p:sldId id="299" r:id="rId23"/>
    <p:sldId id="266" r:id="rId24"/>
    <p:sldId id="267" r:id="rId25"/>
    <p:sldId id="268" r:id="rId26"/>
    <p:sldId id="269" r:id="rId27"/>
    <p:sldId id="270" r:id="rId28"/>
    <p:sldId id="271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ADFA"/>
    <a:srgbClr val="D84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7" autoAdjust="0"/>
    <p:restoredTop sz="80101" autoAdjust="0"/>
  </p:normalViewPr>
  <p:slideViewPr>
    <p:cSldViewPr>
      <p:cViewPr varScale="1">
        <p:scale>
          <a:sx n="44" d="100"/>
          <a:sy n="44" d="100"/>
        </p:scale>
        <p:origin x="127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07F54-2162-4114-9DA5-E1C08680ACF7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EF4F9-AF64-4D21-B429-B53F4850E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9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Hello, I’m glad to give you the final presentation on our project called “A Dynamic Parking Spot Allocation Based on Web”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E3ABB-F4BA-4EDE-ACFD-0B35DB9877D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765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In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this flowchart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we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show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our process 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of the parking 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system. First,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system administrator accesses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the manageable Web page and initializes parking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spot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status. 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After the 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data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is updated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the system will 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recognizes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duplicate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values.</a:t>
            </a:r>
          </a:p>
          <a:p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If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there is no duplicated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value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the parking data will be updated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when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parking spot is changed to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different color.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infrared sensor will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then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count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how many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cars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are parked.</a:t>
            </a:r>
          </a:p>
          <a:p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addition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Web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page,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all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this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updated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information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will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also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appear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on the LCD Display. 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have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been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handling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this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part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until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now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From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then, </a:t>
            </a:r>
            <a:r>
              <a:rPr lang="en-US" b="1" i="0" dirty="0" err="1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Jiwoo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Park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will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take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over.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E3ABB-F4BA-4EDE-ACFD-0B35DB9877D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6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Hello,</a:t>
            </a:r>
            <a:r>
              <a:rPr lang="ko-KR" altLang="en-US" b="1" dirty="0"/>
              <a:t> </a:t>
            </a:r>
            <a:r>
              <a:rPr lang="en-US" altLang="ko-KR" b="1" dirty="0"/>
              <a:t>I</a:t>
            </a:r>
            <a:r>
              <a:rPr lang="ko-KR" altLang="en-US" b="1" dirty="0"/>
              <a:t> </a:t>
            </a:r>
            <a:r>
              <a:rPr lang="en-US" altLang="ko-KR" b="1" dirty="0"/>
              <a:t>am</a:t>
            </a:r>
            <a:r>
              <a:rPr lang="ko-KR" altLang="en-US" b="1" dirty="0"/>
              <a:t> </a:t>
            </a:r>
            <a:r>
              <a:rPr lang="en-US" altLang="ko-KR" b="1" dirty="0" err="1"/>
              <a:t>Jiwoo</a:t>
            </a:r>
            <a:r>
              <a:rPr lang="ko-KR" altLang="en-US" b="1" dirty="0"/>
              <a:t> </a:t>
            </a:r>
            <a:r>
              <a:rPr lang="en-US" altLang="ko-KR" b="1" dirty="0"/>
              <a:t>Park,</a:t>
            </a:r>
            <a:r>
              <a:rPr lang="ko-KR" altLang="en-US" b="1" dirty="0"/>
              <a:t> </a:t>
            </a:r>
            <a:r>
              <a:rPr lang="en-US" altLang="ko-KR" b="1" dirty="0"/>
              <a:t>and</a:t>
            </a:r>
            <a:r>
              <a:rPr lang="ko-KR" altLang="en-US" b="1" dirty="0"/>
              <a:t> </a:t>
            </a:r>
            <a:r>
              <a:rPr lang="en-US" altLang="ko-KR" b="1" dirty="0"/>
              <a:t>I</a:t>
            </a:r>
            <a:r>
              <a:rPr lang="ko-KR" altLang="en-US" b="1" dirty="0"/>
              <a:t> </a:t>
            </a:r>
            <a:r>
              <a:rPr lang="en-US" altLang="ko-KR" b="1" dirty="0"/>
              <a:t>will</a:t>
            </a:r>
            <a:r>
              <a:rPr lang="ko-KR" altLang="en-US" b="1" dirty="0"/>
              <a:t> </a:t>
            </a:r>
            <a:r>
              <a:rPr lang="en-US" altLang="ko-KR" b="1" dirty="0"/>
              <a:t>explain</a:t>
            </a:r>
            <a:r>
              <a:rPr lang="ko-KR" altLang="en-US" b="1" dirty="0"/>
              <a:t> </a:t>
            </a:r>
            <a:r>
              <a:rPr lang="en-US" altLang="ko-KR" b="1" dirty="0"/>
              <a:t>the</a:t>
            </a:r>
            <a:r>
              <a:rPr lang="ko-KR" altLang="en-US" b="1" dirty="0"/>
              <a:t> </a:t>
            </a:r>
            <a:r>
              <a:rPr lang="en-US" altLang="ko-KR" b="1" dirty="0"/>
              <a:t>experiments</a:t>
            </a:r>
            <a:r>
              <a:rPr lang="ko-KR" altLang="en-US" b="1" dirty="0"/>
              <a:t> </a:t>
            </a:r>
            <a:r>
              <a:rPr lang="en-US" altLang="ko-KR" b="1" dirty="0"/>
              <a:t>we</a:t>
            </a:r>
            <a:r>
              <a:rPr lang="ko-KR" altLang="en-US" b="1" dirty="0"/>
              <a:t> </a:t>
            </a:r>
            <a:r>
              <a:rPr lang="en-US" altLang="ko-KR" b="1" dirty="0"/>
              <a:t>did</a:t>
            </a:r>
            <a:r>
              <a:rPr lang="ko-KR" altLang="en-US" b="1" dirty="0"/>
              <a:t> </a:t>
            </a:r>
            <a:r>
              <a:rPr lang="en-US" altLang="ko-KR" b="1" dirty="0"/>
              <a:t>with</a:t>
            </a:r>
            <a:r>
              <a:rPr lang="ko-KR" altLang="en-US" b="1" dirty="0"/>
              <a:t> </a:t>
            </a:r>
            <a:r>
              <a:rPr lang="en-US" altLang="ko-KR" b="1" dirty="0"/>
              <a:t>our system.</a:t>
            </a:r>
          </a:p>
          <a:p>
            <a:r>
              <a:rPr lang="en-US" altLang="ko-KR" b="1" dirty="0"/>
              <a:t>The first step is to connect each modules to the Arduino. </a:t>
            </a:r>
          </a:p>
          <a:p>
            <a:r>
              <a:rPr lang="en-US" altLang="ko-KR" b="1" dirty="0"/>
              <a:t>The image on the left side is the module that we will be using.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567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The second step is to upload the basic settings to Arduino by using a program called </a:t>
            </a:r>
            <a:r>
              <a:rPr lang="en-US" altLang="ko-KR" b="1" dirty="0" err="1"/>
              <a:t>Ardunio</a:t>
            </a:r>
            <a:r>
              <a:rPr lang="en-US" altLang="ko-KR" b="1" dirty="0"/>
              <a:t> Sketch.</a:t>
            </a:r>
          </a:p>
          <a:p>
            <a:r>
              <a:rPr lang="en-US" altLang="ko-KR" b="1" dirty="0"/>
              <a:t>The image on the right side is Pseudocode.</a:t>
            </a:r>
          </a:p>
          <a:p>
            <a:r>
              <a:rPr lang="en-US" altLang="ko-KR" b="1" strike="noStrike" dirty="0"/>
              <a:t>The “while” iteration is executed when the Arduino is on. And there are three “for” iterations,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trike="noStrike" dirty="0"/>
              <a:t>In the blue “for” iteration, Arduino sets RGB Led modules and in the red “for” iteration, LCD display is updated. </a:t>
            </a:r>
          </a:p>
          <a:p>
            <a:r>
              <a:rPr lang="en-US" altLang="ko-KR" b="1" strike="noStrike" dirty="0"/>
              <a:t>In the green “for” iteration, IR Infrared module’s value is checked.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671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For step 3 of the experiment is to use Node-Red which is a platform that is used to connect the Arduino and the computer which will allow the system to receive signals.</a:t>
            </a:r>
          </a:p>
          <a:p>
            <a:r>
              <a:rPr lang="en-US" altLang="ko-KR" b="1" dirty="0"/>
              <a:t>During this step, First the Web nodes which are consist of CSS, JS, HTML is connected through a HTTP node.</a:t>
            </a:r>
          </a:p>
          <a:p>
            <a:r>
              <a:rPr lang="en-US" altLang="ko-KR" b="1" dirty="0"/>
              <a:t>After this process, Arduino can interact with system by using Serial node. and Web Socket node makes the Web nodes to communicate each other.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859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As for the fourth step is to make the Manager web page.</a:t>
            </a:r>
          </a:p>
          <a:p>
            <a:r>
              <a:rPr lang="en-US" altLang="ko-KR" b="1" dirty="0"/>
              <a:t>The left side of the webpage are the controller options. </a:t>
            </a:r>
          </a:p>
          <a:p>
            <a:r>
              <a:rPr lang="en-US" altLang="ko-KR" b="1" dirty="0"/>
              <a:t>The manager can set data values to each parking spot by using the controller options.</a:t>
            </a:r>
          </a:p>
          <a:p>
            <a:r>
              <a:rPr lang="en-US" altLang="ko-KR" b="1" dirty="0"/>
              <a:t>The center part is a graphical schema that displays the parking lot.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2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As for experiment step 4 I will be explaining each part. </a:t>
            </a:r>
          </a:p>
          <a:p>
            <a:r>
              <a:rPr lang="en-US" altLang="ko-KR" b="1" dirty="0"/>
              <a:t>This is the color setting, when 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the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color setting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button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is clicked, it is changed into color setting mode. </a:t>
            </a:r>
          </a:p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After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selecting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each parking spot and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selecting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the color, the section's list is updated. 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332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And This is control of “Section”</a:t>
            </a:r>
          </a:p>
          <a:p>
            <a:r>
              <a:rPr lang="en-US" altLang="ko-KR" b="1" dirty="0"/>
              <a:t>A “+” button will be displayed on the left top side that allows adding of new parking spot to the data set.</a:t>
            </a:r>
          </a:p>
          <a:p>
            <a:r>
              <a:rPr lang="en-US" altLang="ko-KR" b="1" dirty="0"/>
              <a:t>If the data were to be added successfully, then the data will be displayed in the section part.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1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Next is the removing and changing of data of the parking spots.</a:t>
            </a:r>
          </a:p>
          <a:p>
            <a:r>
              <a:rPr lang="en-US" altLang="ko-KR" b="1" dirty="0"/>
              <a:t>If the manager were to click the edit button that is next to the add button then the section part’s list will be changed.</a:t>
            </a:r>
          </a:p>
          <a:p>
            <a:r>
              <a:rPr lang="en-US" altLang="ko-KR" b="1" dirty="0"/>
              <a:t>When a color is clicked, the color will change and a name may also be retyped.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71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And the manager can easily remove data by clicking the remove button that is displayed in the list</a:t>
            </a:r>
          </a:p>
          <a:p>
            <a:r>
              <a:rPr lang="en-US" altLang="ko-KR" b="1" dirty="0"/>
              <a:t>All changes will be saved if the check button is clicked at the bottom of the “Section ”.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8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And there is a reset button that allows managers to reset all data.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2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Before we start, our team's name is Peter Parker which is consisted of 5 members, </a:t>
            </a:r>
            <a:r>
              <a:rPr lang="en-US" altLang="ko-KR" b="1" dirty="0" err="1"/>
              <a:t>Jiwoo</a:t>
            </a:r>
            <a:r>
              <a:rPr lang="en-US" altLang="ko-KR" b="1" dirty="0"/>
              <a:t>, </a:t>
            </a:r>
            <a:r>
              <a:rPr lang="en-US" altLang="ko-KR" b="1" dirty="0" err="1"/>
              <a:t>Jungkyun</a:t>
            </a:r>
            <a:r>
              <a:rPr lang="en-US" altLang="ko-KR" b="1" dirty="0"/>
              <a:t>, Byeonggyu from Korea </a:t>
            </a:r>
            <a:r>
              <a:rPr lang="en-US" altLang="ko-KR" b="1" dirty="0" err="1"/>
              <a:t>Chungnam</a:t>
            </a:r>
            <a:r>
              <a:rPr lang="en-US" altLang="ko-KR" b="1" dirty="0"/>
              <a:t> National University. Andy and </a:t>
            </a:r>
            <a:r>
              <a:rPr lang="en-US" altLang="ko-KR" b="1" dirty="0" err="1"/>
              <a:t>Hazza</a:t>
            </a:r>
            <a:r>
              <a:rPr lang="en-US" altLang="ko-KR" b="1" dirty="0"/>
              <a:t> who are Purdue students has helped with this project.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E3ABB-F4BA-4EDE-ACFD-0B35DB9877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188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Lastly If the vehicle is parked in the parking spot, the web page will mark the spot with icon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1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step 5 is to make user web page. Not only 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adjusts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automatically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the size of the screen.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587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But the information of the parking lot is updated in real time.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2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As for the sixth step is to make a sample model of the parking lot.</a:t>
            </a:r>
          </a:p>
          <a:p>
            <a:r>
              <a:rPr lang="en-US" altLang="ko-KR" b="1" dirty="0"/>
              <a:t>In order to test the system, we made a sample model that has 8 parking spots</a:t>
            </a:r>
          </a:p>
          <a:p>
            <a:r>
              <a:rPr lang="en-US" altLang="ko-KR" b="1" dirty="0"/>
              <a:t>And the modules will be placed in each parking spot.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22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And for our final step of the experiment is making the connection between the system and the sample model.</a:t>
            </a:r>
          </a:p>
          <a:p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Here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you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can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see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how the system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works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</a:p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If the manager web page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sets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the data, the sample model and user web page will update the information of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the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parking lot. </a:t>
            </a:r>
          </a:p>
          <a:p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the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other hand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 if the parking spot 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detects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vehicle, it will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send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the data to 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the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manager</a:t>
            </a:r>
            <a:r>
              <a:rPr lang="en-US" altLang="ko-KR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 web page.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9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As for the conclusion analysis, we have concluded 3 problems.</a:t>
            </a:r>
          </a:p>
          <a:p>
            <a:r>
              <a:rPr lang="en-US" altLang="ko-KR" b="1" dirty="0"/>
              <a:t>the first problem is that the system is limited to indoor parking lots only.</a:t>
            </a:r>
          </a:p>
          <a:p>
            <a:r>
              <a:rPr lang="en-US" altLang="ko-KR" b="1" dirty="0"/>
              <a:t>the second problem is that the sample model isn’t a matched in the real world as parking lots has many rules and standards. </a:t>
            </a:r>
          </a:p>
          <a:p>
            <a:r>
              <a:rPr lang="en-US" altLang="ko-KR" b="1" dirty="0"/>
              <a:t>Lastly, there is a problem with the visibility of the RGB Led module.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189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As for the result in the system, when an event occur, each parking spot can be flexibly allocated, </a:t>
            </a:r>
          </a:p>
          <a:p>
            <a:r>
              <a:rPr lang="en-US" altLang="ko-KR" b="1" dirty="0"/>
              <a:t>which allows driver to park at unused parking spots which as a result can allow more vehicles to be accommodated by using this system.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264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And finally for our future plan, we plan to solve the problems talked about on the previous slides </a:t>
            </a:r>
          </a:p>
          <a:p>
            <a:r>
              <a:rPr lang="en-US" altLang="ko-KR" b="1" dirty="0"/>
              <a:t>by applying rules and standards from real parking lots and making the LED lights more visible in outdoor parking lots.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4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So, that’s all we have to say, thank you all for listening and if you have any questions please tell us.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50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presentation will proceed with this 5 section.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F4F9-AF64-4D21-B429-B53F4850E0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4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Parking Problems, according to this data sets, the numbers of registered vehicles are constantly increasing in the US which causes parking problems.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E3ABB-F4BA-4EDE-ACFD-0B35DB9877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5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To be specific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the issue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arises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from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fact that private vehicles spend most of their time being 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parked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There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not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enough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parking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space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to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accommodate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overflowing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vehicles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 And 30% of traffic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caused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by insufficient parking space, followed by vehicle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emissions.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E3ABB-F4BA-4EDE-ACFD-0B35DB9877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54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In order to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address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parking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problems, we conduct dynamic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technology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This technology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offers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four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features: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simplicity,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flexibility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economy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 and convenience.</a:t>
            </a:r>
          </a:p>
          <a:p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We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start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by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providing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an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intuitive User Interface in the Web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so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users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can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easily handle the product. Next, an administrator adjusts parking spots flexibly according to the demand. 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Then our product can be installed to any parking lots and utilized the limited parking spaces so that users can save money. </a:t>
            </a:r>
          </a:p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Lastly, the administrator will manage the parking lot as well as allowing users to check the seat availability in real-time.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E3ABB-F4BA-4EDE-ACFD-0B35DB9877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19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our parking system can be conducted in the best way, we compared and analyzed similar technologies. There are four method that we have investigated. </a:t>
            </a:r>
          </a:p>
          <a:p>
            <a:r>
              <a:rPr lang="en-US" altLang="ko-KR" dirty="0"/>
              <a:t>From the top, they consist of Algorithm to IoT systems. And, each of these systems feature in terms of </a:t>
            </a:r>
            <a:r>
              <a:rPr lang="en-US" altLang="ko-KR" dirty="0">
                <a:latin typeface="Bahnschrift SemiBold" panose="020B0502040204020203" pitchFamily="34" charset="0"/>
              </a:rPr>
              <a:t>Mathematical Calculation to Real-time data sharing.</a:t>
            </a:r>
          </a:p>
          <a:p>
            <a:r>
              <a:rPr lang="en-US" altLang="ko-KR" dirty="0">
                <a:latin typeface="Bahnschrift SemiBold" panose="020B0502040204020203" pitchFamily="34" charset="0"/>
              </a:rPr>
              <a:t>Among these system, we adopted the IoT system to adjust the information in real-time. 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E3ABB-F4BA-4EDE-ACFD-0B35DB9877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23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In order to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implement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our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system, we have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used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number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of different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options. In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terms of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platform, we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have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chosen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Node-Red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over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Thingsboard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because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more compatible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with other devices.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mainboard, between price and performance, we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chose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Arduino,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our system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does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not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require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high performance. 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 terms of modules, LCD display, RGB LED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and Infrared sensor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chosen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accordance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with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 project.</a:t>
            </a:r>
          </a:p>
          <a:p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The technology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made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available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to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customers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via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the Web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so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they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can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use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on 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any </a:t>
            </a:r>
            <a:r>
              <a:rPr lang="en-US" b="1" i="0" dirty="0">
                <a:solidFill>
                  <a:srgbClr val="A022EA"/>
                </a:solidFill>
                <a:effectLst/>
                <a:latin typeface="Roboto" panose="02000000000000000000" pitchFamily="2" charset="0"/>
              </a:rPr>
              <a:t>device.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E3ABB-F4BA-4EDE-ACFD-0B35DB9877D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739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noto"/>
              </a:rPr>
              <a:t>With the devices that we chose, h</a:t>
            </a:r>
            <a:r>
              <a:rPr lang="en-US" altLang="ko-KR" b="1" dirty="0"/>
              <a:t>ere is our system overview and hardware interface. </a:t>
            </a:r>
            <a:r>
              <a:rPr lang="en-US" altLang="ko-KR" b="1" i="0" dirty="0">
                <a:effectLst/>
                <a:latin typeface="Arial" panose="020B0604020202020204" pitchFamily="34" charset="0"/>
              </a:rPr>
              <a:t>After the aforementioned modules are installed on the Arduino, the Arduino and Node-Red are interconnected. </a:t>
            </a:r>
          </a:p>
          <a:p>
            <a:r>
              <a:rPr lang="en-US" altLang="ko-KR" b="1" i="0" dirty="0">
                <a:effectLst/>
                <a:latin typeface="Arial" panose="020B0604020202020204" pitchFamily="34" charset="0"/>
              </a:rPr>
              <a:t>Once they are linked, Node-Red controls all devices including Web pages as platforms.</a:t>
            </a:r>
          </a:p>
          <a:p>
            <a:r>
              <a:rPr lang="en-US" altLang="ko-KR" b="1" dirty="0"/>
              <a:t>Next in the hardware Interface, we use one Arduino supplying power with USB to connect eight infrared and LED RGB modules so that it can accommodate eight parking spots.</a:t>
            </a:r>
          </a:p>
          <a:p>
            <a:r>
              <a:rPr lang="en-US" altLang="ko-KR" b="1" dirty="0"/>
              <a:t>As for the parking lot entrance, the LCD Display module is installed to check seats availability.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E3ABB-F4BA-4EDE-ACFD-0B35DB9877D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63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9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8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5" Type="http://schemas.openxmlformats.org/officeDocument/2006/relationships/image" Target="../media/image122.png"/><Relationship Id="rId10" Type="http://schemas.openxmlformats.org/officeDocument/2006/relationships/image" Target="../media/image125.png"/><Relationship Id="rId4" Type="http://schemas.openxmlformats.org/officeDocument/2006/relationships/image" Target="../media/image121.png"/><Relationship Id="rId9" Type="http://schemas.openxmlformats.org/officeDocument/2006/relationships/image" Target="../media/image18.png"/><Relationship Id="rId14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32.png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5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36.png"/><Relationship Id="rId9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141.png"/><Relationship Id="rId4" Type="http://schemas.openxmlformats.org/officeDocument/2006/relationships/image" Target="../media/image122.png"/><Relationship Id="rId9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4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8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2.png"/><Relationship Id="rId5" Type="http://schemas.openxmlformats.org/officeDocument/2006/relationships/image" Target="../media/image156.png"/><Relationship Id="rId10" Type="http://schemas.openxmlformats.org/officeDocument/2006/relationships/image" Target="../media/image158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1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3.png"/><Relationship Id="rId5" Type="http://schemas.openxmlformats.org/officeDocument/2006/relationships/image" Target="../media/image123.png"/><Relationship Id="rId10" Type="http://schemas.openxmlformats.org/officeDocument/2006/relationships/image" Target="../media/image162.png"/><Relationship Id="rId4" Type="http://schemas.openxmlformats.org/officeDocument/2006/relationships/image" Target="../media/image122.png"/><Relationship Id="rId9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4.png"/><Relationship Id="rId7" Type="http://schemas.openxmlformats.org/officeDocument/2006/relationships/image" Target="../media/image18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9.png"/><Relationship Id="rId5" Type="http://schemas.openxmlformats.org/officeDocument/2006/relationships/image" Target="../media/image165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2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5.png"/><Relationship Id="rId3" Type="http://schemas.openxmlformats.org/officeDocument/2006/relationships/image" Target="../media/image179.png"/><Relationship Id="rId7" Type="http://schemas.openxmlformats.org/officeDocument/2006/relationships/image" Target="../media/image18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3.png"/><Relationship Id="rId5" Type="http://schemas.openxmlformats.org/officeDocument/2006/relationships/image" Target="../media/image180.png"/><Relationship Id="rId15" Type="http://schemas.openxmlformats.org/officeDocument/2006/relationships/image" Target="../media/image187.png"/><Relationship Id="rId10" Type="http://schemas.openxmlformats.org/officeDocument/2006/relationships/image" Target="../media/image163.png"/><Relationship Id="rId4" Type="http://schemas.openxmlformats.org/officeDocument/2006/relationships/image" Target="../media/image122.png"/><Relationship Id="rId9" Type="http://schemas.openxmlformats.org/officeDocument/2006/relationships/image" Target="../media/image182.png"/><Relationship Id="rId14" Type="http://schemas.openxmlformats.org/officeDocument/2006/relationships/image" Target="../media/image1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29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29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39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image" Target="../media/image18.png"/><Relationship Id="rId4" Type="http://schemas.openxmlformats.org/officeDocument/2006/relationships/image" Target="../media/image44.png"/><Relationship Id="rId9" Type="http://schemas.openxmlformats.org/officeDocument/2006/relationships/image" Target="../media/image11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2.png"/><Relationship Id="rId21" Type="http://schemas.openxmlformats.org/officeDocument/2006/relationships/image" Target="../media/image67.png"/><Relationship Id="rId7" Type="http://schemas.openxmlformats.org/officeDocument/2006/relationships/image" Target="../media/image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18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1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79.png"/><Relationship Id="rId3" Type="http://schemas.openxmlformats.org/officeDocument/2006/relationships/image" Target="../media/image68.png"/><Relationship Id="rId21" Type="http://schemas.openxmlformats.org/officeDocument/2006/relationships/image" Target="../media/image82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50.png"/><Relationship Id="rId5" Type="http://schemas.openxmlformats.org/officeDocument/2006/relationships/image" Target="../media/image69.png"/><Relationship Id="rId15" Type="http://schemas.openxmlformats.org/officeDocument/2006/relationships/image" Target="../media/image11.png"/><Relationship Id="rId23" Type="http://schemas.openxmlformats.org/officeDocument/2006/relationships/image" Target="../media/image84.png"/><Relationship Id="rId10" Type="http://schemas.openxmlformats.org/officeDocument/2006/relationships/image" Target="../media/image74.png"/><Relationship Id="rId19" Type="http://schemas.openxmlformats.org/officeDocument/2006/relationships/image" Target="../media/image80.png"/><Relationship Id="rId4" Type="http://schemas.openxmlformats.org/officeDocument/2006/relationships/image" Target="../media/image5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6" Type="http://schemas.openxmlformats.org/officeDocument/2006/relationships/image" Target="../media/image18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34" Type="http://schemas.openxmlformats.org/officeDocument/2006/relationships/image" Target="../media/image29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1.png"/><Relationship Id="rId33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32" Type="http://schemas.openxmlformats.org/officeDocument/2006/relationships/image" Target="../media/image111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28" Type="http://schemas.openxmlformats.org/officeDocument/2006/relationships/image" Target="../media/image10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31" Type="http://schemas.openxmlformats.org/officeDocument/2006/relationships/image" Target="../media/image110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Relationship Id="rId27" Type="http://schemas.openxmlformats.org/officeDocument/2006/relationships/image" Target="../media/image4.png"/><Relationship Id="rId30" Type="http://schemas.openxmlformats.org/officeDocument/2006/relationships/image" Target="../media/image109.png"/><Relationship Id="rId8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png"/><Relationship Id="rId7" Type="http://schemas.openxmlformats.org/officeDocument/2006/relationships/image" Target="../media/image4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16.png"/><Relationship Id="rId5" Type="http://schemas.openxmlformats.org/officeDocument/2006/relationships/image" Target="../media/image11.png"/><Relationship Id="rId10" Type="http://schemas.openxmlformats.org/officeDocument/2006/relationships/image" Target="../media/image115.png"/><Relationship Id="rId4" Type="http://schemas.openxmlformats.org/officeDocument/2006/relationships/image" Target="../media/image29.png"/><Relationship Id="rId9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403" y="4100080"/>
            <a:ext cx="16740169" cy="14701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4287" y="3869173"/>
            <a:ext cx="6090106" cy="5861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33699" y="5985972"/>
            <a:ext cx="3006919" cy="124701"/>
            <a:chOff x="7633699" y="5985972"/>
            <a:chExt cx="3006919" cy="124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565" y="9069128"/>
            <a:ext cx="2086929" cy="639990"/>
            <a:chOff x="579565" y="9069128"/>
            <a:chExt cx="2086929" cy="6399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565" y="9069128"/>
              <a:ext cx="2086929" cy="639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59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3202" y="513827"/>
            <a:ext cx="512444" cy="91380"/>
            <a:chOff x="1193202" y="513827"/>
            <a:chExt cx="512444" cy="91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202" y="513827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49238" y="8771076"/>
            <a:ext cx="2099572" cy="456602"/>
            <a:chOff x="15149238" y="8771076"/>
            <a:chExt cx="2099572" cy="4566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217910" y="9143454"/>
              <a:ext cx="2030899" cy="84224"/>
              <a:chOff x="15217910" y="9143454"/>
              <a:chExt cx="2030899" cy="842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17910" y="9143454"/>
                <a:ext cx="2030899" cy="8422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62181" y="8749133"/>
            <a:ext cx="2086929" cy="639990"/>
            <a:chOff x="662181" y="8749133"/>
            <a:chExt cx="2086929" cy="639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181" y="8749133"/>
              <a:ext cx="2086929" cy="6399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9456367"/>
            <a:ext cx="3066939" cy="4115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3853FA-1D0A-4E27-806A-22B45D0B7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49" y="511016"/>
            <a:ext cx="13705702" cy="85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0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64E21F6-3264-4AFC-8D5E-4D246557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711682" y="402235"/>
            <a:ext cx="7003084" cy="933744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33417"/>
            <a:ext cx="6618247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49238" y="8771076"/>
            <a:ext cx="2099572" cy="456602"/>
            <a:chOff x="15149238" y="8771076"/>
            <a:chExt cx="2099572" cy="4566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5217910" y="9143454"/>
              <a:ext cx="2030899" cy="84224"/>
              <a:chOff x="15217910" y="9143454"/>
              <a:chExt cx="2030899" cy="842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17910" y="9143454"/>
                <a:ext cx="2030899" cy="8422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4380" y="7901520"/>
            <a:ext cx="7186853" cy="7471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33818" y="5346154"/>
            <a:ext cx="2345989" cy="1931991"/>
            <a:chOff x="1933818" y="5346154"/>
            <a:chExt cx="2345989" cy="19319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3818" y="5346154"/>
              <a:ext cx="2345989" cy="1931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93987" y="5442305"/>
            <a:ext cx="2090209" cy="2102800"/>
            <a:chOff x="5000453" y="5142857"/>
            <a:chExt cx="2090209" cy="21028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0453" y="5142857"/>
              <a:ext cx="2090209" cy="21028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41715" y="2315037"/>
            <a:ext cx="2699906" cy="1984505"/>
            <a:chOff x="3106812" y="2863526"/>
            <a:chExt cx="2699906" cy="1984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06812" y="2863526"/>
              <a:ext cx="2699906" cy="1984505"/>
            </a:xfrm>
            <a:prstGeom prst="rect">
              <a:avLst/>
            </a:prstGeom>
          </p:spPr>
        </p:pic>
      </p:grpSp>
      <p:pic>
        <p:nvPicPr>
          <p:cNvPr id="6" name="그림 5" descr="텍스트, 모니터이(가) 표시된 사진&#10;&#10;자동 생성된 설명">
            <a:extLst>
              <a:ext uri="{FF2B5EF4-FFF2-40B4-BE49-F238E27FC236}">
                <a16:creationId xmlns:a16="http://schemas.microsoft.com/office/drawing/2014/main" id="{2BDF1352-1ABB-4B2F-B21A-C9CBA7D2F5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9" y="3342355"/>
            <a:ext cx="3104930" cy="153383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A940A6-5ECD-463E-AE28-18CA58A89FBA}"/>
              </a:ext>
            </a:extLst>
          </p:cNvPr>
          <p:cNvSpPr/>
          <p:nvPr/>
        </p:nvSpPr>
        <p:spPr>
          <a:xfrm>
            <a:off x="12587355" y="2276089"/>
            <a:ext cx="4938645" cy="124339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05C8FB4-28CC-46FE-A234-5DB29ACD6540}"/>
              </a:ext>
            </a:extLst>
          </p:cNvPr>
          <p:cNvSpPr/>
          <p:nvPr/>
        </p:nvSpPr>
        <p:spPr>
          <a:xfrm>
            <a:off x="13411200" y="4000500"/>
            <a:ext cx="3948045" cy="786191"/>
          </a:xfrm>
          <a:prstGeom prst="round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365FD66-DB0D-47C9-B526-B13A4A49308A}"/>
              </a:ext>
            </a:extLst>
          </p:cNvPr>
          <p:cNvSpPr/>
          <p:nvPr/>
        </p:nvSpPr>
        <p:spPr>
          <a:xfrm>
            <a:off x="8991600" y="6210300"/>
            <a:ext cx="2916045" cy="2209800"/>
          </a:xfrm>
          <a:prstGeom prst="roundRect">
            <a:avLst/>
          </a:prstGeom>
          <a:noFill/>
          <a:ln w="76200">
            <a:solidFill>
              <a:srgbClr val="92D05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670D6C1-6E7B-4BF7-A0AB-658D0D9A1085}"/>
              </a:ext>
            </a:extLst>
          </p:cNvPr>
          <p:cNvSpPr/>
          <p:nvPr/>
        </p:nvSpPr>
        <p:spPr>
          <a:xfrm>
            <a:off x="9906000" y="2833309"/>
            <a:ext cx="2590800" cy="2005391"/>
          </a:xfrm>
          <a:prstGeom prst="roundRect">
            <a:avLst/>
          </a:prstGeom>
          <a:noFill/>
          <a:ln w="76200">
            <a:solidFill>
              <a:srgbClr val="D848D1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76969F8-6825-4D3F-931C-E38D8E97D82C}"/>
              </a:ext>
            </a:extLst>
          </p:cNvPr>
          <p:cNvCxnSpPr>
            <a:cxnSpLocks/>
          </p:cNvCxnSpPr>
          <p:nvPr/>
        </p:nvCxnSpPr>
        <p:spPr>
          <a:xfrm>
            <a:off x="7395641" y="3307290"/>
            <a:ext cx="2281759" cy="212190"/>
          </a:xfrm>
          <a:prstGeom prst="straightConnector1">
            <a:avLst/>
          </a:prstGeom>
          <a:ln w="57150">
            <a:solidFill>
              <a:srgbClr val="D848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87F9263-B039-4567-88FC-B6DB772D4DE1}"/>
              </a:ext>
            </a:extLst>
          </p:cNvPr>
          <p:cNvCxnSpPr>
            <a:cxnSpLocks/>
          </p:cNvCxnSpPr>
          <p:nvPr/>
        </p:nvCxnSpPr>
        <p:spPr>
          <a:xfrm flipV="1">
            <a:off x="6628134" y="4610100"/>
            <a:ext cx="6630666" cy="1566566"/>
          </a:xfrm>
          <a:prstGeom prst="straightConnector1">
            <a:avLst/>
          </a:prstGeom>
          <a:ln w="57150">
            <a:solidFill>
              <a:srgbClr val="12AD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DF072CE-B9BA-4623-9161-90863CF3995F}"/>
              </a:ext>
            </a:extLst>
          </p:cNvPr>
          <p:cNvCxnSpPr>
            <a:cxnSpLocks/>
          </p:cNvCxnSpPr>
          <p:nvPr/>
        </p:nvCxnSpPr>
        <p:spPr>
          <a:xfrm flipV="1">
            <a:off x="3203881" y="3673589"/>
            <a:ext cx="10207319" cy="2035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57C3865-BE01-4D00-B082-D1E0645C353D}"/>
              </a:ext>
            </a:extLst>
          </p:cNvPr>
          <p:cNvCxnSpPr>
            <a:cxnSpLocks/>
          </p:cNvCxnSpPr>
          <p:nvPr/>
        </p:nvCxnSpPr>
        <p:spPr>
          <a:xfrm>
            <a:off x="4142949" y="4393595"/>
            <a:ext cx="4751453" cy="296634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5D5CC0D-E1D0-4F6A-92BE-8496BFD9CDDC}"/>
              </a:ext>
            </a:extLst>
          </p:cNvPr>
          <p:cNvSpPr txBox="1"/>
          <p:nvPr/>
        </p:nvSpPr>
        <p:spPr>
          <a:xfrm>
            <a:off x="1586029" y="2871469"/>
            <a:ext cx="282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LCD Display</a:t>
            </a:r>
            <a:endParaRPr lang="ko-KR" altLang="en-US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044B52-4D32-4A8D-9C37-9511CBB68056}"/>
              </a:ext>
            </a:extLst>
          </p:cNvPr>
          <p:cNvSpPr txBox="1"/>
          <p:nvPr/>
        </p:nvSpPr>
        <p:spPr>
          <a:xfrm>
            <a:off x="766107" y="6750843"/>
            <a:ext cx="282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IR Infrared sensor</a:t>
            </a:r>
            <a:endParaRPr lang="ko-KR" altLang="en-US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A307E3-6E58-4DE5-8CC3-A3D6B761BA7E}"/>
              </a:ext>
            </a:extLst>
          </p:cNvPr>
          <p:cNvSpPr txBox="1"/>
          <p:nvPr/>
        </p:nvSpPr>
        <p:spPr>
          <a:xfrm>
            <a:off x="4798583" y="6824205"/>
            <a:ext cx="282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RGB LED</a:t>
            </a:r>
            <a:endParaRPr lang="ko-KR" altLang="en-US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5ED029-657D-40B5-9FB1-42BBCF64199F}"/>
              </a:ext>
            </a:extLst>
          </p:cNvPr>
          <p:cNvSpPr txBox="1"/>
          <p:nvPr/>
        </p:nvSpPr>
        <p:spPr>
          <a:xfrm>
            <a:off x="5478305" y="1893347"/>
            <a:ext cx="282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Arduino Uno</a:t>
            </a:r>
            <a:endParaRPr lang="ko-KR" altLang="en-US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115CE4-F3CF-4BC4-9649-A05F2FFA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997" y="1638300"/>
            <a:ext cx="6202803" cy="73708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B7E140-6B5D-4478-BEA2-9A955DAF8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585" y="1845001"/>
            <a:ext cx="6433605" cy="6596998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33417"/>
            <a:ext cx="6684277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49238" y="8771076"/>
            <a:ext cx="2099572" cy="452815"/>
            <a:chOff x="15149238" y="8771076"/>
            <a:chExt cx="2099572" cy="4528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217910" y="9139666"/>
              <a:ext cx="2030899" cy="84224"/>
              <a:chOff x="15217910" y="9139666"/>
              <a:chExt cx="2030899" cy="842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17910" y="9139666"/>
                <a:ext cx="2030899" cy="8422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478" y="8660175"/>
            <a:ext cx="9978214" cy="8440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4319" y="3604650"/>
            <a:ext cx="3400195" cy="3317774"/>
            <a:chOff x="3043481" y="2708755"/>
            <a:chExt cx="4340666" cy="43406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3481" y="2708755"/>
              <a:ext cx="4340666" cy="4340666"/>
            </a:xfrm>
            <a:prstGeom prst="rect">
              <a:avLst/>
            </a:prstGeom>
          </p:spPr>
        </p:pic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C39840B-63CC-466B-AC49-FE72BEAAF0BD}"/>
              </a:ext>
            </a:extLst>
          </p:cNvPr>
          <p:cNvSpPr/>
          <p:nvPr/>
        </p:nvSpPr>
        <p:spPr>
          <a:xfrm>
            <a:off x="6096000" y="5448915"/>
            <a:ext cx="5334000" cy="292035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146C6F0-3DBA-4124-9E79-C69376B00F7E}"/>
              </a:ext>
            </a:extLst>
          </p:cNvPr>
          <p:cNvSpPr/>
          <p:nvPr/>
        </p:nvSpPr>
        <p:spPr>
          <a:xfrm>
            <a:off x="12268200" y="1534753"/>
            <a:ext cx="5334000" cy="4092631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09C565B-C6DC-44D7-926F-4B0A4DE2D280}"/>
              </a:ext>
            </a:extLst>
          </p:cNvPr>
          <p:cNvSpPr/>
          <p:nvPr/>
        </p:nvSpPr>
        <p:spPr>
          <a:xfrm>
            <a:off x="12442370" y="5627385"/>
            <a:ext cx="5540830" cy="18021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9BF73F5-5CF7-452D-9D9A-927DF08EFF43}"/>
              </a:ext>
            </a:extLst>
          </p:cNvPr>
          <p:cNvSpPr/>
          <p:nvPr/>
        </p:nvSpPr>
        <p:spPr>
          <a:xfrm>
            <a:off x="12420600" y="7429501"/>
            <a:ext cx="5540830" cy="111709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E7729AF-3EE4-4C78-AD5D-B4D82068C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72" y="1164330"/>
            <a:ext cx="10524230" cy="659130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33417"/>
            <a:ext cx="6678182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75378" y="3519480"/>
            <a:ext cx="523569" cy="672597"/>
            <a:chOff x="26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6812" y="6967053"/>
            <a:ext cx="620706" cy="580999"/>
            <a:chOff x="25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6812" y="6967053"/>
              <a:ext cx="620706" cy="5809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800" y="6438900"/>
            <a:ext cx="7271880" cy="16522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43094" y="2987522"/>
            <a:ext cx="3024390" cy="3024390"/>
            <a:chOff x="2643094" y="2987522"/>
            <a:chExt cx="3024390" cy="30243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3094" y="2987522"/>
              <a:ext cx="3024390" cy="3024390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2E9D55E-CC1C-4534-BB8C-DB5EC3BB4C2A}"/>
              </a:ext>
            </a:extLst>
          </p:cNvPr>
          <p:cNvSpPr/>
          <p:nvPr/>
        </p:nvSpPr>
        <p:spPr>
          <a:xfrm>
            <a:off x="7620000" y="1866900"/>
            <a:ext cx="2209800" cy="17287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F5363D3-DA0F-4B56-A020-C4943501B883}"/>
              </a:ext>
            </a:extLst>
          </p:cNvPr>
          <p:cNvSpPr/>
          <p:nvPr/>
        </p:nvSpPr>
        <p:spPr>
          <a:xfrm>
            <a:off x="7620000" y="4000500"/>
            <a:ext cx="3886200" cy="114300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494F8E9-B94A-489C-A012-F4ECE7C56F07}"/>
              </a:ext>
            </a:extLst>
          </p:cNvPr>
          <p:cNvSpPr/>
          <p:nvPr/>
        </p:nvSpPr>
        <p:spPr>
          <a:xfrm>
            <a:off x="10820400" y="6209684"/>
            <a:ext cx="3645524" cy="114734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5820E21-C4A0-4FD9-A8E2-3E2A06728C69}"/>
              </a:ext>
            </a:extLst>
          </p:cNvPr>
          <p:cNvSpPr/>
          <p:nvPr/>
        </p:nvSpPr>
        <p:spPr>
          <a:xfrm>
            <a:off x="14465924" y="1790700"/>
            <a:ext cx="1383676" cy="18049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44F855F-980F-4ADB-80C6-D9887905D14D}"/>
              </a:ext>
            </a:extLst>
          </p:cNvPr>
          <p:cNvSpPr/>
          <p:nvPr/>
        </p:nvSpPr>
        <p:spPr>
          <a:xfrm>
            <a:off x="7848600" y="6209684"/>
            <a:ext cx="2895600" cy="11430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135DC8A-742F-4983-BE0F-D7DFA34A65C8}"/>
              </a:ext>
            </a:extLst>
          </p:cNvPr>
          <p:cNvSpPr/>
          <p:nvPr/>
        </p:nvSpPr>
        <p:spPr>
          <a:xfrm>
            <a:off x="12192000" y="4990484"/>
            <a:ext cx="2895600" cy="11430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AA9F8F3-5CA8-4680-9B2E-138A3C3D4321}"/>
              </a:ext>
            </a:extLst>
          </p:cNvPr>
          <p:cNvSpPr/>
          <p:nvPr/>
        </p:nvSpPr>
        <p:spPr>
          <a:xfrm>
            <a:off x="10058400" y="1814520"/>
            <a:ext cx="4300746" cy="180498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9FA2B-5425-4E66-9EAF-498655E6616F}"/>
              </a:ext>
            </a:extLst>
          </p:cNvPr>
          <p:cNvSpPr txBox="1"/>
          <p:nvPr/>
        </p:nvSpPr>
        <p:spPr>
          <a:xfrm>
            <a:off x="13639800" y="7810659"/>
            <a:ext cx="434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Biome" panose="020B0502040204020203" pitchFamily="34" charset="0"/>
              </a:rPr>
              <a:t>- HTTP Node</a:t>
            </a:r>
          </a:p>
          <a:p>
            <a:r>
              <a:rPr lang="en-US" altLang="ko-KR" sz="3600" b="1" dirty="0">
                <a:solidFill>
                  <a:schemeClr val="accent4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Biome" panose="020B0502040204020203" pitchFamily="34" charset="0"/>
              </a:rPr>
              <a:t>- Web Node</a:t>
            </a:r>
          </a:p>
          <a:p>
            <a:r>
              <a:rPr lang="en-US" altLang="ko-KR" sz="3600" b="1" dirty="0">
                <a:solidFill>
                  <a:srgbClr val="00B050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Biome" panose="020B0502040204020203" pitchFamily="34" charset="0"/>
              </a:rPr>
              <a:t>- Serial Node</a:t>
            </a:r>
          </a:p>
          <a:p>
            <a:r>
              <a:rPr lang="en-US" altLang="ko-KR" sz="3600" b="1" dirty="0">
                <a:solidFill>
                  <a:schemeClr val="tx2"/>
                </a:solidFill>
                <a:latin typeface="카카오 Bold" panose="020B0600000101010101" pitchFamily="50" charset="-127"/>
                <a:ea typeface="카카오 Bold" panose="020B0600000101010101" pitchFamily="50" charset="-127"/>
                <a:cs typeface="Biome" panose="020B0502040204020203" pitchFamily="34" charset="0"/>
              </a:rPr>
              <a:t>- Web Socket Node</a:t>
            </a:r>
            <a:endParaRPr lang="ko-KR" altLang="en-US" sz="3600" b="1" dirty="0">
              <a:solidFill>
                <a:schemeClr val="tx2"/>
              </a:solidFill>
              <a:latin typeface="카카오 Bold" panose="020B0600000101010101" pitchFamily="50" charset="-127"/>
              <a:ea typeface="카카오 Bold" panose="020B0600000101010101" pitchFamily="50" charset="-127"/>
              <a:cs typeface="Biome" panose="020B0502040204020203" pitchFamily="34" charset="0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15DF3C-130D-4C59-9C34-3AA3B8261B1B}"/>
              </a:ext>
            </a:extLst>
          </p:cNvPr>
          <p:cNvSpPr/>
          <p:nvPr/>
        </p:nvSpPr>
        <p:spPr>
          <a:xfrm>
            <a:off x="14401800" y="3752420"/>
            <a:ext cx="3429000" cy="1238064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00900"/>
            <a:ext cx="6702563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190500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49238" y="8771076"/>
            <a:ext cx="2099572" cy="452815"/>
            <a:chOff x="15149238" y="8771076"/>
            <a:chExt cx="2099572" cy="4528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5217910" y="9139666"/>
              <a:ext cx="2030899" cy="84224"/>
              <a:chOff x="15217910" y="9139666"/>
              <a:chExt cx="2030899" cy="842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17910" y="9139666"/>
                <a:ext cx="2030899" cy="8422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1605" y="9139666"/>
            <a:ext cx="6464790" cy="844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2C8159-BCD7-49C2-9A5E-017454862D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906" y="1834383"/>
            <a:ext cx="15143494" cy="72089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3417"/>
            <a:ext cx="6702563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17CE04A-F0B4-47E2-9D4A-2A4B530E6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10" y="1714500"/>
            <a:ext cx="12851779" cy="828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3417"/>
            <a:ext cx="6702563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C0726CF-457C-48BA-BCC0-877BF8724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00" y="1877300"/>
            <a:ext cx="12600000" cy="78324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3417"/>
            <a:ext cx="6702563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DD03676-01C5-4D9E-A7FB-ED8DAAAE5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00" y="1866900"/>
            <a:ext cx="12600000" cy="81071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3417"/>
            <a:ext cx="6702563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43D489-55DE-4209-9A48-8CDE67B96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00" y="1866900"/>
            <a:ext cx="12600000" cy="81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58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3417"/>
            <a:ext cx="6702563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9D86457-1045-4893-AF30-AAD2B1326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00" y="1866900"/>
            <a:ext cx="12600000" cy="80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6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137" y="2240749"/>
            <a:ext cx="3037736" cy="3723638"/>
            <a:chOff x="258137" y="2240749"/>
            <a:chExt cx="3037736" cy="37236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17438" y="2240749"/>
              <a:ext cx="2319135" cy="2319135"/>
              <a:chOff x="617438" y="2240749"/>
              <a:chExt cx="2319135" cy="23191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7438" y="2240749"/>
                <a:ext cx="2319135" cy="231913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923" y="4770167"/>
              <a:ext cx="2165878" cy="47943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551" y="5252358"/>
              <a:ext cx="2292095" cy="30317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962" y="5665292"/>
              <a:ext cx="116699" cy="1166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04324" y="2240741"/>
            <a:ext cx="3037736" cy="3736915"/>
            <a:chOff x="3804324" y="2240741"/>
            <a:chExt cx="3037736" cy="373691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63627" y="2240741"/>
              <a:ext cx="2319135" cy="2319135"/>
              <a:chOff x="4163627" y="2240741"/>
              <a:chExt cx="2319135" cy="23191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63627" y="2240741"/>
                <a:ext cx="2319135" cy="231913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8116" y="4770159"/>
              <a:ext cx="2436908" cy="5433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1737" y="5252349"/>
              <a:ext cx="2292095" cy="30317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6770" y="5688798"/>
              <a:ext cx="110216" cy="1102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78057" y="2226978"/>
            <a:ext cx="3037736" cy="3674982"/>
            <a:chOff x="7378057" y="2226978"/>
            <a:chExt cx="3037736" cy="3674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37356" y="2226978"/>
              <a:ext cx="2319135" cy="2319135"/>
              <a:chOff x="7737356" y="2226978"/>
              <a:chExt cx="2319135" cy="231913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37356" y="2226978"/>
                <a:ext cx="2319135" cy="231913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31840" y="4756396"/>
              <a:ext cx="2484573" cy="54338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5466" y="5197278"/>
              <a:ext cx="2810094" cy="30466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0503" y="5613103"/>
              <a:ext cx="110216" cy="1102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15427" y="1953481"/>
            <a:ext cx="6116276" cy="3514462"/>
            <a:chOff x="10869113" y="2222619"/>
            <a:chExt cx="6116276" cy="35144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384367" y="2222619"/>
              <a:ext cx="2319135" cy="2319135"/>
              <a:chOff x="11384367" y="2222619"/>
              <a:chExt cx="2319135" cy="231913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384367" y="2222619"/>
                <a:ext cx="2319135" cy="231913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4586" y="5040185"/>
              <a:ext cx="2489267" cy="47855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81029" y="5428677"/>
              <a:ext cx="2504360" cy="30466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9113" y="5626865"/>
              <a:ext cx="110216" cy="1102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40095" y="8440610"/>
            <a:ext cx="2099526" cy="456602"/>
            <a:chOff x="15140095" y="8440610"/>
            <a:chExt cx="2099526" cy="4566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11699" y="8412214"/>
              <a:ext cx="113584" cy="11358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208678" y="8812988"/>
              <a:ext cx="2030899" cy="84224"/>
              <a:chOff x="15208678" y="8812988"/>
              <a:chExt cx="2030899" cy="8422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08678" y="8812988"/>
                <a:ext cx="2030899" cy="8422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0938403" y="2155144"/>
            <a:ext cx="6116345" cy="3544791"/>
            <a:chOff x="10953860" y="2240744"/>
            <a:chExt cx="6116345" cy="354479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732722" y="2240744"/>
              <a:ext cx="2337483" cy="2337483"/>
              <a:chOff x="14732722" y="2240744"/>
              <a:chExt cx="2337483" cy="233748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732722" y="2240744"/>
                <a:ext cx="2337483" cy="233748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26366" y="4790174"/>
              <a:ext cx="2007253" cy="54768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53860" y="5280468"/>
              <a:ext cx="2147838" cy="307072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42800" y="5674447"/>
              <a:ext cx="111088" cy="1110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1812" y="5647619"/>
            <a:ext cx="2370387" cy="2357505"/>
            <a:chOff x="591812" y="5647619"/>
            <a:chExt cx="2370387" cy="23575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flipH="1">
              <a:off x="591812" y="5647619"/>
              <a:ext cx="2370387" cy="23575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flipH="1">
            <a:off x="4137998" y="5647619"/>
            <a:ext cx="2370387" cy="2357505"/>
            <a:chOff x="4137998" y="5647619"/>
            <a:chExt cx="2370387" cy="23575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37998" y="5647619"/>
              <a:ext cx="2370387" cy="23575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flipH="1">
            <a:off x="7711732" y="5647619"/>
            <a:ext cx="2370387" cy="2357505"/>
            <a:chOff x="7711732" y="5647619"/>
            <a:chExt cx="2370387" cy="235750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11732" y="5647619"/>
              <a:ext cx="2370387" cy="23575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95112" y="5535447"/>
            <a:ext cx="2369707" cy="2358356"/>
            <a:chOff x="11230681" y="5537464"/>
            <a:chExt cx="2369707" cy="235835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30681" y="5537464"/>
              <a:ext cx="2369707" cy="23583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868846" y="5647619"/>
            <a:ext cx="2370732" cy="2154905"/>
            <a:chOff x="14868846" y="5647619"/>
            <a:chExt cx="2370732" cy="215490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68846" y="5647619"/>
              <a:ext cx="2370732" cy="215490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1318" y="161423"/>
            <a:ext cx="6826493" cy="1634498"/>
          </a:xfrm>
          <a:prstGeom prst="rect">
            <a:avLst/>
          </a:prstGeom>
        </p:spPr>
      </p:pic>
      <p:grpSp>
        <p:nvGrpSpPr>
          <p:cNvPr id="47" name="그룹 1004">
            <a:extLst>
              <a:ext uri="{FF2B5EF4-FFF2-40B4-BE49-F238E27FC236}">
                <a16:creationId xmlns:a16="http://schemas.microsoft.com/office/drawing/2014/main" id="{0F587722-5E59-4AA5-99DE-C02C399AE6AC}"/>
              </a:ext>
            </a:extLst>
          </p:cNvPr>
          <p:cNvGrpSpPr/>
          <p:nvPr/>
        </p:nvGrpSpPr>
        <p:grpSpPr>
          <a:xfrm>
            <a:off x="662181" y="8749133"/>
            <a:ext cx="2086929" cy="639990"/>
            <a:chOff x="662181" y="8749133"/>
            <a:chExt cx="2086929" cy="639990"/>
          </a:xfrm>
        </p:grpSpPr>
        <p:pic>
          <p:nvPicPr>
            <p:cNvPr id="48" name="Object 14">
              <a:extLst>
                <a:ext uri="{FF2B5EF4-FFF2-40B4-BE49-F238E27FC236}">
                  <a16:creationId xmlns:a16="http://schemas.microsoft.com/office/drawing/2014/main" id="{85B668D5-96B7-4D19-82E8-A30B1B62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2181" y="8749133"/>
              <a:ext cx="2086929" cy="639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998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3417"/>
            <a:ext cx="6702563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32607AA-BF7F-494B-9BAC-2A797747E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00" y="1866900"/>
            <a:ext cx="13920000" cy="80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5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3417"/>
            <a:ext cx="6679198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6973" y="9139666"/>
            <a:ext cx="5754054" cy="8440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D37379-7E8A-4AEB-B646-7ADA6B7C3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799920"/>
            <a:ext cx="9174537" cy="46871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D00F32-AC27-4939-B3DC-2A5587F31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6180" y="633189"/>
            <a:ext cx="4334640" cy="82186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3417"/>
            <a:ext cx="6679198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pic>
        <p:nvPicPr>
          <p:cNvPr id="6" name="그림 5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B870819B-A005-4D1D-B5A7-D73D70239B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39" y="1714500"/>
            <a:ext cx="14876921" cy="81373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C0D269-14D3-4358-8FCC-A8685018446A}"/>
              </a:ext>
            </a:extLst>
          </p:cNvPr>
          <p:cNvSpPr txBox="1"/>
          <p:nvPr/>
        </p:nvSpPr>
        <p:spPr>
          <a:xfrm>
            <a:off x="6679198" y="885533"/>
            <a:ext cx="4674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카카오 Bold" panose="020B0600000101010101" pitchFamily="50" charset="-127"/>
                <a:ea typeface="카카오 Bold" panose="020B0600000101010101" pitchFamily="50" charset="-127"/>
                <a:cs typeface="Biome" panose="020B0502040204020203" pitchFamily="34" charset="0"/>
              </a:rPr>
              <a:t>Manager web page 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B7407-446F-4257-B18D-5AA84B7AD4DB}"/>
              </a:ext>
            </a:extLst>
          </p:cNvPr>
          <p:cNvSpPr txBox="1"/>
          <p:nvPr/>
        </p:nvSpPr>
        <p:spPr>
          <a:xfrm>
            <a:off x="12725400" y="885533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카카오 Bold" panose="020B0600000101010101" pitchFamily="50" charset="-127"/>
                <a:ea typeface="카카오 Bold" panose="020B0600000101010101" pitchFamily="50" charset="-127"/>
                <a:cs typeface="Biome" panose="020B0502040204020203" pitchFamily="34" charset="0"/>
              </a:rPr>
              <a:t>↓ User web page</a:t>
            </a:r>
          </a:p>
        </p:txBody>
      </p:sp>
    </p:spTree>
    <p:extLst>
      <p:ext uri="{BB962C8B-B14F-4D97-AF65-F5344CB8AC3E}">
        <p14:creationId xmlns:p14="http://schemas.microsoft.com/office/powerpoint/2010/main" val="877111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3417"/>
            <a:ext cx="6683261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800" y="4828633"/>
            <a:ext cx="6340400" cy="844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79E3F7-136E-44B9-BC04-AF5EB78BF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547563"/>
            <a:ext cx="8534400" cy="91918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33417"/>
            <a:ext cx="6679198" cy="163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34" y="223017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519480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7797" y="9334500"/>
            <a:ext cx="8472406" cy="844091"/>
          </a:xfrm>
          <a:prstGeom prst="rect">
            <a:avLst/>
          </a:prstGeom>
        </p:spPr>
      </p:pic>
      <p:pic>
        <p:nvPicPr>
          <p:cNvPr id="4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83D873B1-48FD-4EFB-92AC-ED3C8AE0A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71491" y="1639227"/>
            <a:ext cx="13545018" cy="7619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2401"/>
            <a:ext cx="7481718" cy="16344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222001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5378" y="3988126"/>
            <a:ext cx="523569" cy="672597"/>
            <a:chOff x="3275378" y="3519480"/>
            <a:chExt cx="523569" cy="6725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78" y="3519480"/>
              <a:ext cx="523569" cy="672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49238" y="8771076"/>
            <a:ext cx="2099572" cy="452815"/>
            <a:chOff x="15149238" y="8771076"/>
            <a:chExt cx="2099572" cy="4528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217910" y="9139666"/>
              <a:ext cx="2030899" cy="84224"/>
              <a:chOff x="15217910" y="9139666"/>
              <a:chExt cx="2030899" cy="842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217910" y="9139666"/>
                <a:ext cx="2030899" cy="84224"/>
              </a:xfrm>
              <a:prstGeom prst="rect">
                <a:avLst/>
              </a:prstGeom>
            </p:spPr>
          </p:pic>
        </p:grpSp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455B0F90-9D29-47A2-930E-9840C3692FDB}"/>
              </a:ext>
            </a:extLst>
          </p:cNvPr>
          <p:cNvGrpSpPr/>
          <p:nvPr/>
        </p:nvGrpSpPr>
        <p:grpSpPr>
          <a:xfrm>
            <a:off x="228600" y="2711635"/>
            <a:ext cx="5760000" cy="5400000"/>
            <a:chOff x="5546904" y="1368671"/>
            <a:chExt cx="3194350" cy="3074498"/>
          </a:xfrm>
        </p:grpSpPr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D05A7A4C-98AD-432F-9B27-EB7C70492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6904" y="1368671"/>
              <a:ext cx="3194350" cy="3074498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365ECDA1-1ED9-4106-8846-623C86E40C54}"/>
              </a:ext>
            </a:extLst>
          </p:cNvPr>
          <p:cNvGrpSpPr/>
          <p:nvPr/>
        </p:nvGrpSpPr>
        <p:grpSpPr>
          <a:xfrm>
            <a:off x="6400800" y="2628900"/>
            <a:ext cx="5760000" cy="5400000"/>
            <a:chOff x="9569077" y="1368671"/>
            <a:chExt cx="3194350" cy="3074498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BE3AA3BB-FD82-43AC-9A0B-C2CC0F881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9077" y="1368671"/>
              <a:ext cx="3194350" cy="3074498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EC45CD8F-7B6A-4115-AA94-EA7968F692BD}"/>
              </a:ext>
            </a:extLst>
          </p:cNvPr>
          <p:cNvGrpSpPr/>
          <p:nvPr/>
        </p:nvGrpSpPr>
        <p:grpSpPr>
          <a:xfrm>
            <a:off x="12583200" y="2711635"/>
            <a:ext cx="5400000" cy="5400000"/>
            <a:chOff x="13655412" y="1353378"/>
            <a:chExt cx="3066026" cy="3066026"/>
          </a:xfrm>
        </p:grpSpPr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80843BB0-659D-4E27-AC20-842270DA9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55412" y="1353378"/>
              <a:ext cx="3066026" cy="306602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D49966-41DA-4CB3-8B95-1544A286DA74}"/>
              </a:ext>
            </a:extLst>
          </p:cNvPr>
          <p:cNvSpPr txBox="1"/>
          <p:nvPr/>
        </p:nvSpPr>
        <p:spPr>
          <a:xfrm>
            <a:off x="12944093" y="4622796"/>
            <a:ext cx="4678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The visibility of RGB Led module</a:t>
            </a:r>
            <a:endParaRPr lang="ko-KR" altLang="en-US" sz="4400" dirty="0">
              <a:solidFill>
                <a:schemeClr val="bg1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6E6B41-929A-4429-BBE1-8B8547E92A5A}"/>
              </a:ext>
            </a:extLst>
          </p:cNvPr>
          <p:cNvSpPr txBox="1"/>
          <p:nvPr/>
        </p:nvSpPr>
        <p:spPr>
          <a:xfrm>
            <a:off x="6732480" y="4187022"/>
            <a:ext cx="48230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The sample model is different from the real world</a:t>
            </a:r>
            <a:endParaRPr lang="ko-KR" altLang="en-US" sz="4400" dirty="0">
              <a:solidFill>
                <a:schemeClr val="bg1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D0384-0C88-4FD4-9AC0-14CDEB02DEF9}"/>
              </a:ext>
            </a:extLst>
          </p:cNvPr>
          <p:cNvSpPr txBox="1"/>
          <p:nvPr/>
        </p:nvSpPr>
        <p:spPr>
          <a:xfrm>
            <a:off x="458572" y="4714559"/>
            <a:ext cx="4894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Limited to indoor 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parking lot only</a:t>
            </a:r>
            <a:endParaRPr lang="ko-KR" altLang="en-US" sz="4400" dirty="0">
              <a:solidFill>
                <a:schemeClr val="bg1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pic>
        <p:nvPicPr>
          <p:cNvPr id="27" name="Object 23">
            <a:extLst>
              <a:ext uri="{FF2B5EF4-FFF2-40B4-BE49-F238E27FC236}">
                <a16:creationId xmlns:a16="http://schemas.microsoft.com/office/drawing/2014/main" id="{0BAD8ECA-8049-4D03-9760-1BF45DAC331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4967" y="6214945"/>
            <a:ext cx="4481778" cy="336750"/>
          </a:xfrm>
          <a:prstGeom prst="rect">
            <a:avLst/>
          </a:prstGeom>
        </p:spPr>
      </p:pic>
      <p:pic>
        <p:nvPicPr>
          <p:cNvPr id="28" name="Object 23">
            <a:extLst>
              <a:ext uri="{FF2B5EF4-FFF2-40B4-BE49-F238E27FC236}">
                <a16:creationId xmlns:a16="http://schemas.microsoft.com/office/drawing/2014/main" id="{1306ECA1-347F-4F9A-AAA2-6E1DD91724A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03111" y="6235839"/>
            <a:ext cx="4481778" cy="336750"/>
          </a:xfrm>
          <a:prstGeom prst="rect">
            <a:avLst/>
          </a:prstGeom>
        </p:spPr>
      </p:pic>
      <p:pic>
        <p:nvPicPr>
          <p:cNvPr id="29" name="Object 23">
            <a:extLst>
              <a:ext uri="{FF2B5EF4-FFF2-40B4-BE49-F238E27FC236}">
                <a16:creationId xmlns:a16="http://schemas.microsoft.com/office/drawing/2014/main" id="{1AC5334D-EBAF-4D23-8BBA-0FD0F0978A7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42311" y="6214945"/>
            <a:ext cx="4481778" cy="3367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2401"/>
            <a:ext cx="6809227" cy="16344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222001"/>
            <a:ext cx="1267025" cy="349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71100" y="7092905"/>
            <a:ext cx="651446" cy="609773"/>
            <a:chOff x="8871100" y="7092905"/>
            <a:chExt cx="651446" cy="6097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1100" y="7092905"/>
              <a:ext cx="651446" cy="6097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49238" y="8771076"/>
            <a:ext cx="2099572" cy="456602"/>
            <a:chOff x="15149238" y="8771076"/>
            <a:chExt cx="2099572" cy="456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217910" y="9143454"/>
              <a:ext cx="2030899" cy="84224"/>
              <a:chOff x="15217910" y="9143454"/>
              <a:chExt cx="2030899" cy="842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217910" y="9143454"/>
                <a:ext cx="2030899" cy="8422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95666" y="4932535"/>
            <a:ext cx="2569230" cy="6585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58974" y="2283901"/>
            <a:ext cx="2569230" cy="1327996"/>
            <a:chOff x="3153132" y="3128131"/>
            <a:chExt cx="1908416" cy="7776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3132" y="3128131"/>
              <a:ext cx="1908416" cy="7776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1765" y="2904375"/>
            <a:ext cx="2569230" cy="1327996"/>
            <a:chOff x="2198924" y="3552496"/>
            <a:chExt cx="1908416" cy="7776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8924" y="3552496"/>
              <a:ext cx="1908416" cy="777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40878" y="3575499"/>
            <a:ext cx="2569230" cy="1327996"/>
            <a:chOff x="2736749" y="3941336"/>
            <a:chExt cx="1908416" cy="7776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36749" y="3941336"/>
              <a:ext cx="1908416" cy="7776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55932" y="2657264"/>
            <a:ext cx="2569230" cy="1327996"/>
            <a:chOff x="5079732" y="3255416"/>
            <a:chExt cx="1908416" cy="7776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9732" y="3255416"/>
              <a:ext cx="1908416" cy="7776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02107" y="3354658"/>
            <a:ext cx="2569230" cy="1327996"/>
            <a:chOff x="4338506" y="3832008"/>
            <a:chExt cx="1908416" cy="7776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8506" y="3832008"/>
              <a:ext cx="1908416" cy="7776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34998" y="2023926"/>
            <a:ext cx="5449607" cy="2738428"/>
            <a:chOff x="10234998" y="2023926"/>
            <a:chExt cx="5449607" cy="27384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34998" y="2023926"/>
              <a:ext cx="5449607" cy="27384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30418" y="1075531"/>
            <a:ext cx="578399" cy="991591"/>
            <a:chOff x="10630418" y="1075531"/>
            <a:chExt cx="578399" cy="9915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30418" y="1075531"/>
              <a:ext cx="578399" cy="9915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49010" y="1075531"/>
            <a:ext cx="578399" cy="991591"/>
            <a:chOff x="11649010" y="1075531"/>
            <a:chExt cx="578399" cy="9915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49010" y="1075531"/>
              <a:ext cx="578399" cy="9915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70602" y="1075531"/>
            <a:ext cx="578399" cy="991591"/>
            <a:chOff x="12670602" y="1075531"/>
            <a:chExt cx="578399" cy="9915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70602" y="1075531"/>
              <a:ext cx="578399" cy="9915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62764" y="1075531"/>
            <a:ext cx="578399" cy="991591"/>
            <a:chOff x="13662764" y="1075531"/>
            <a:chExt cx="578399" cy="99159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62764" y="1075531"/>
              <a:ext cx="578399" cy="9915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17038" y="5798579"/>
            <a:ext cx="1173021" cy="3341121"/>
            <a:chOff x="10217038" y="5798579"/>
            <a:chExt cx="1173021" cy="33411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9180000">
              <a:off x="10217038" y="5798579"/>
              <a:ext cx="1173021" cy="33411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21563" y="3687826"/>
            <a:ext cx="1541054" cy="435969"/>
            <a:chOff x="7821563" y="3687826"/>
            <a:chExt cx="1541054" cy="4359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21563" y="3687826"/>
              <a:ext cx="1541054" cy="4359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37226" y="6007206"/>
            <a:ext cx="2867618" cy="2867618"/>
            <a:chOff x="7037226" y="6007206"/>
            <a:chExt cx="2867618" cy="28676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37226" y="6007206"/>
              <a:ext cx="2867618" cy="28676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675756" y="7053511"/>
            <a:ext cx="1185442" cy="812668"/>
            <a:chOff x="5675756" y="7053511"/>
            <a:chExt cx="1185442" cy="81266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5756" y="7053511"/>
              <a:ext cx="1185442" cy="81266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03403" y="8936936"/>
            <a:ext cx="7156995" cy="66665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00428" y="4939851"/>
            <a:ext cx="3537212" cy="65857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6201"/>
            <a:ext cx="8539215" cy="16344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934" y="145801"/>
            <a:ext cx="1267025" cy="34955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903" y="2741270"/>
            <a:ext cx="1600412" cy="52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49238" y="8771076"/>
            <a:ext cx="2099572" cy="456602"/>
            <a:chOff x="15149238" y="8771076"/>
            <a:chExt cx="2099572" cy="4566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5217910" y="9143454"/>
              <a:ext cx="2030899" cy="84224"/>
              <a:chOff x="15217910" y="9143454"/>
              <a:chExt cx="2030899" cy="842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217910" y="9143454"/>
                <a:ext cx="2030899" cy="8422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4200292" y="1291698"/>
            <a:ext cx="9299572" cy="8788096"/>
            <a:chOff x="4200292" y="1291698"/>
            <a:chExt cx="9299572" cy="87880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0292" y="1291698"/>
              <a:ext cx="9299572" cy="87880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63876" y="1904419"/>
            <a:ext cx="4221511" cy="1801877"/>
            <a:chOff x="6763876" y="1904419"/>
            <a:chExt cx="4221511" cy="18018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5220" y="1795762"/>
              <a:ext cx="2882942" cy="118399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247716" y="2967829"/>
              <a:ext cx="3253839" cy="244486"/>
              <a:chOff x="7247716" y="2967829"/>
              <a:chExt cx="3253839" cy="2444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47716" y="2967829"/>
                <a:ext cx="3253839" cy="24448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3125" y="3290031"/>
              <a:ext cx="161787" cy="1617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3714" y="5973038"/>
            <a:ext cx="4221511" cy="1801877"/>
            <a:chOff x="4253714" y="5973038"/>
            <a:chExt cx="4221511" cy="18018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5058" y="5864381"/>
              <a:ext cx="2951758" cy="118399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737549" y="7036448"/>
              <a:ext cx="3253839" cy="244486"/>
              <a:chOff x="4737549" y="7036448"/>
              <a:chExt cx="3253839" cy="24448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737549" y="7036448"/>
                <a:ext cx="3253839" cy="24448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2953" y="7358650"/>
              <a:ext cx="161787" cy="1617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74638" y="5973038"/>
            <a:ext cx="4221511" cy="1801877"/>
            <a:chOff x="8874638" y="5973038"/>
            <a:chExt cx="4221511" cy="18018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5981" y="5864381"/>
              <a:ext cx="2935822" cy="118399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358472" y="7036448"/>
              <a:ext cx="3253839" cy="244486"/>
              <a:chOff x="9358472" y="7036448"/>
              <a:chExt cx="3253839" cy="24448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58472" y="7036448"/>
                <a:ext cx="3253839" cy="24448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3877" y="7358650"/>
              <a:ext cx="161787" cy="16178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99773" y="3415507"/>
            <a:ext cx="3622141" cy="146350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68771" y="7340630"/>
            <a:ext cx="3879835" cy="12195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64414" y="7331106"/>
            <a:ext cx="4872912" cy="12195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D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0204" y="4035585"/>
            <a:ext cx="6460399" cy="16344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864" y="1021588"/>
            <a:ext cx="3360424" cy="1633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238" y="3638831"/>
            <a:ext cx="4202173" cy="885028"/>
            <a:chOff x="1255238" y="3638831"/>
            <a:chExt cx="4202173" cy="8850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8097" y="3581690"/>
              <a:ext cx="3111544" cy="635985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953" y="4176363"/>
              <a:ext cx="985348" cy="372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795" y="1011184"/>
            <a:ext cx="1441944" cy="309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5238" y="5142852"/>
            <a:ext cx="4202173" cy="898797"/>
            <a:chOff x="1255238" y="5142852"/>
            <a:chExt cx="4202173" cy="8987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8099" y="5085711"/>
              <a:ext cx="4094758" cy="63598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0953" y="5694153"/>
              <a:ext cx="914035" cy="422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6190" y="6684317"/>
            <a:ext cx="4202173" cy="885028"/>
            <a:chOff x="1276190" y="6684317"/>
            <a:chExt cx="4202173" cy="8850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9049" y="6627176"/>
              <a:ext cx="2216708" cy="63598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906" y="7221848"/>
              <a:ext cx="1322940" cy="4220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4629" y="3638831"/>
            <a:ext cx="4202173" cy="912566"/>
            <a:chOff x="6764629" y="3638831"/>
            <a:chExt cx="4202173" cy="9125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07487" y="3581690"/>
              <a:ext cx="2961072" cy="69998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0344" y="4176363"/>
              <a:ext cx="919064" cy="419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4629" y="5142860"/>
            <a:ext cx="4202173" cy="885028"/>
            <a:chOff x="6764629" y="5142860"/>
            <a:chExt cx="4202173" cy="8850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7489" y="5085718"/>
              <a:ext cx="2836122" cy="63598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30344" y="5680391"/>
              <a:ext cx="3350548" cy="4220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49238" y="8771076"/>
            <a:ext cx="2099572" cy="456602"/>
            <a:chOff x="15149238" y="8771076"/>
            <a:chExt cx="2099572" cy="4566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5217910" y="9143454"/>
              <a:ext cx="2030899" cy="84224"/>
              <a:chOff x="15217910" y="9143454"/>
              <a:chExt cx="2030899" cy="8422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17910" y="9143454"/>
                <a:ext cx="2030899" cy="84224"/>
              </a:xfrm>
              <a:prstGeom prst="rect">
                <a:avLst/>
              </a:prstGeom>
            </p:spPr>
          </p:pic>
        </p:grpSp>
      </p:grpSp>
      <p:grpSp>
        <p:nvGrpSpPr>
          <p:cNvPr id="33" name="그룹 1004">
            <a:extLst>
              <a:ext uri="{FF2B5EF4-FFF2-40B4-BE49-F238E27FC236}">
                <a16:creationId xmlns:a16="http://schemas.microsoft.com/office/drawing/2014/main" id="{1479CAC1-091B-4A49-89B5-F80154FC3C70}"/>
              </a:ext>
            </a:extLst>
          </p:cNvPr>
          <p:cNvGrpSpPr/>
          <p:nvPr/>
        </p:nvGrpSpPr>
        <p:grpSpPr>
          <a:xfrm>
            <a:off x="662181" y="8749133"/>
            <a:ext cx="2086929" cy="639990"/>
            <a:chOff x="662181" y="8749133"/>
            <a:chExt cx="2086929" cy="639990"/>
          </a:xfrm>
        </p:grpSpPr>
        <p:pic>
          <p:nvPicPr>
            <p:cNvPr id="35" name="Object 14">
              <a:extLst>
                <a:ext uri="{FF2B5EF4-FFF2-40B4-BE49-F238E27FC236}">
                  <a16:creationId xmlns:a16="http://schemas.microsoft.com/office/drawing/2014/main" id="{8CD3998D-2E7A-43FE-BF52-61D4FFF20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2181" y="8749133"/>
              <a:ext cx="2086929" cy="639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5489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861" y="1021585"/>
            <a:ext cx="6645672" cy="1633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279" y="2594340"/>
            <a:ext cx="512444" cy="91380"/>
            <a:chOff x="1248279" y="259434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279" y="2594340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1906" y="1005296"/>
            <a:ext cx="1396994" cy="372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096" y="8284753"/>
            <a:ext cx="5616937" cy="4689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49238" y="8771076"/>
            <a:ext cx="2099572" cy="456602"/>
            <a:chOff x="15149238" y="8771076"/>
            <a:chExt cx="2099572" cy="4566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217910" y="9143454"/>
              <a:ext cx="2030899" cy="84224"/>
              <a:chOff x="15217910" y="9143454"/>
              <a:chExt cx="2030899" cy="842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17910" y="9143454"/>
                <a:ext cx="2030899" cy="8422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2181" y="8749133"/>
            <a:ext cx="2086929" cy="639990"/>
            <a:chOff x="662181" y="8749133"/>
            <a:chExt cx="2086929" cy="639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181" y="8749133"/>
              <a:ext cx="2086929" cy="6399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3930" y="2850258"/>
            <a:ext cx="13935354" cy="5400640"/>
            <a:chOff x="1213930" y="2850258"/>
            <a:chExt cx="13935354" cy="54006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930" y="2850258"/>
              <a:ext cx="13935354" cy="5400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400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6549" y="3494083"/>
            <a:ext cx="5171997" cy="4391451"/>
            <a:chOff x="6336549" y="3494083"/>
            <a:chExt cx="5171997" cy="4391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4549" y="7554876"/>
              <a:ext cx="5256362" cy="3939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6394090" y="3494083"/>
              <a:ext cx="5056924" cy="3792693"/>
              <a:chOff x="6394090" y="3494083"/>
              <a:chExt cx="5056924" cy="379269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394090" y="3494083"/>
                <a:ext cx="5056924" cy="379269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553038" y="3507853"/>
            <a:ext cx="5107548" cy="4358300"/>
            <a:chOff x="553038" y="3507853"/>
            <a:chExt cx="5107548" cy="4358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126" y="7515732"/>
              <a:ext cx="4056919" cy="41745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09852" y="3507853"/>
              <a:ext cx="4993909" cy="3745432"/>
              <a:chOff x="609852" y="3507853"/>
              <a:chExt cx="4993909" cy="374543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9852" y="3507853"/>
                <a:ext cx="4993909" cy="374543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234000" y="3384957"/>
            <a:ext cx="5367740" cy="4563354"/>
            <a:chOff x="12234000" y="3384957"/>
            <a:chExt cx="5367740" cy="4563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9715" y="7598363"/>
              <a:ext cx="4788778" cy="42204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293667" y="3384957"/>
              <a:ext cx="5248312" cy="3936234"/>
              <a:chOff x="12293667" y="3384957"/>
              <a:chExt cx="5248312" cy="393623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93667" y="3384957"/>
                <a:ext cx="5248312" cy="393623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149238" y="8771076"/>
            <a:ext cx="2099572" cy="456602"/>
            <a:chOff x="15149238" y="8771076"/>
            <a:chExt cx="2099572" cy="4566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217910" y="9143454"/>
              <a:ext cx="2030899" cy="84224"/>
              <a:chOff x="15217910" y="9143454"/>
              <a:chExt cx="2030899" cy="8422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217910" y="9143454"/>
                <a:ext cx="2030899" cy="84224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2861" y="1021585"/>
            <a:ext cx="6645672" cy="16334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8279" y="2918150"/>
            <a:ext cx="512444" cy="91380"/>
            <a:chOff x="1248279" y="2918150"/>
            <a:chExt cx="512444" cy="913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1906" y="1005296"/>
            <a:ext cx="1396994" cy="3729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98681" y="5101549"/>
            <a:ext cx="562550" cy="549540"/>
            <a:chOff x="5698681" y="5101549"/>
            <a:chExt cx="562550" cy="5495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98681" y="5101549"/>
              <a:ext cx="562550" cy="5495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81490" y="5099530"/>
            <a:ext cx="562550" cy="549540"/>
            <a:chOff x="11581490" y="5099530"/>
            <a:chExt cx="562550" cy="5495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81490" y="5099530"/>
              <a:ext cx="562550" cy="5495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08546" y="2978901"/>
            <a:ext cx="6171429" cy="444156"/>
            <a:chOff x="11508546" y="2978901"/>
            <a:chExt cx="6171429" cy="4441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08546" y="2978901"/>
              <a:ext cx="6171429" cy="4441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2181" y="8749133"/>
            <a:ext cx="2086929" cy="639990"/>
            <a:chOff x="662181" y="8749133"/>
            <a:chExt cx="2086929" cy="6399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2181" y="8749133"/>
              <a:ext cx="2086929" cy="639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82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829" y="2185858"/>
            <a:ext cx="129521" cy="1295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829" y="5912296"/>
            <a:ext cx="129521" cy="1295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33525" y="2185858"/>
            <a:ext cx="129521" cy="1295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9238" y="8771076"/>
            <a:ext cx="2099572" cy="456602"/>
            <a:chOff x="15149238" y="8771076"/>
            <a:chExt cx="2099572" cy="4566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5217910" y="9143454"/>
              <a:ext cx="2030899" cy="84224"/>
              <a:chOff x="15217910" y="9143454"/>
              <a:chExt cx="2030899" cy="8422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17910" y="9143454"/>
                <a:ext cx="2030899" cy="84224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2832" y="59427"/>
            <a:ext cx="3331979" cy="16334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2181" y="8749133"/>
            <a:ext cx="2086929" cy="639990"/>
            <a:chOff x="662181" y="8749133"/>
            <a:chExt cx="2086929" cy="6399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181" y="8749133"/>
              <a:ext cx="2086929" cy="6399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6149" y="1717691"/>
            <a:ext cx="1524271" cy="1524271"/>
            <a:chOff x="1972189" y="1634337"/>
            <a:chExt cx="1524271" cy="15242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2189" y="1634337"/>
              <a:ext cx="1524271" cy="15242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48260" y="6975055"/>
            <a:ext cx="1524271" cy="1524271"/>
            <a:chOff x="4348260" y="6833316"/>
            <a:chExt cx="1524271" cy="15242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48260" y="6833316"/>
              <a:ext cx="1524271" cy="15242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955740" y="2315379"/>
            <a:ext cx="1524271" cy="1524271"/>
            <a:chOff x="15584128" y="2562590"/>
            <a:chExt cx="1524271" cy="15242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4128" y="2562590"/>
              <a:ext cx="1524271" cy="15242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33525" y="7080273"/>
            <a:ext cx="1524271" cy="1524271"/>
            <a:chOff x="12765905" y="6833316"/>
            <a:chExt cx="1524271" cy="15242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65905" y="6833316"/>
              <a:ext cx="1524271" cy="15242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511F0BF-12AB-42FB-937F-BCE5415013DC}"/>
              </a:ext>
            </a:extLst>
          </p:cNvPr>
          <p:cNvSpPr txBox="1"/>
          <p:nvPr/>
        </p:nvSpPr>
        <p:spPr>
          <a:xfrm>
            <a:off x="3295207" y="2318632"/>
            <a:ext cx="2508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Using intuitive UI</a:t>
            </a:r>
          </a:p>
          <a:p>
            <a:pPr algn="r"/>
            <a:endParaRPr lang="en-US" altLang="ko-KR" dirty="0">
              <a:latin typeface="Bahnschrift SemiBold" panose="020B0502040204020203" pitchFamily="34" charset="0"/>
            </a:endParaRPr>
          </a:p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Easy for users to use 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1AFE89-3C93-42F7-8190-8F14312DB4B0}"/>
              </a:ext>
            </a:extLst>
          </p:cNvPr>
          <p:cNvSpPr txBox="1"/>
          <p:nvPr/>
        </p:nvSpPr>
        <p:spPr>
          <a:xfrm>
            <a:off x="12644189" y="2358969"/>
            <a:ext cx="313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Control spots in any time</a:t>
            </a:r>
          </a:p>
          <a:p>
            <a:endParaRPr lang="en-US" altLang="ko-KR" dirty="0">
              <a:latin typeface="Bahnschrift SemiBold" panose="020B0502040204020203" pitchFamily="34" charset="0"/>
            </a:endParaRPr>
          </a:p>
          <a:p>
            <a:r>
              <a:rPr lang="en-US" altLang="ko-KR" dirty="0">
                <a:latin typeface="Bahnschrift SemiBold" panose="020B0502040204020203" pitchFamily="34" charset="0"/>
              </a:rPr>
              <a:t>Adjust according to demand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2DC639-D7F8-4080-8998-ECC71EEF6DBB}"/>
              </a:ext>
            </a:extLst>
          </p:cNvPr>
          <p:cNvSpPr txBox="1"/>
          <p:nvPr/>
        </p:nvSpPr>
        <p:spPr>
          <a:xfrm>
            <a:off x="12714477" y="5935751"/>
            <a:ext cx="3973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Manage parking lot in real-time</a:t>
            </a:r>
          </a:p>
          <a:p>
            <a:endParaRPr lang="en-US" altLang="ko-KR" dirty="0">
              <a:latin typeface="Bahnschrift SemiBold" panose="020B0502040204020203" pitchFamily="34" charset="0"/>
            </a:endParaRPr>
          </a:p>
          <a:p>
            <a:r>
              <a:rPr lang="en-US" altLang="ko-KR" dirty="0">
                <a:latin typeface="Bahnschrift SemiBold" panose="020B0502040204020203" pitchFamily="34" charset="0"/>
              </a:rPr>
              <a:t>Check seats availability </a:t>
            </a:r>
          </a:p>
          <a:p>
            <a:r>
              <a:rPr lang="en-US" altLang="ko-KR" dirty="0">
                <a:latin typeface="Bahnschrift SemiBold" panose="020B0502040204020203" pitchFamily="34" charset="0"/>
              </a:rPr>
              <a:t> 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343158-D1EE-47ED-AE52-53F2791709F6}"/>
              </a:ext>
            </a:extLst>
          </p:cNvPr>
          <p:cNvSpPr txBox="1"/>
          <p:nvPr/>
        </p:nvSpPr>
        <p:spPr>
          <a:xfrm>
            <a:off x="2461000" y="5935751"/>
            <a:ext cx="3322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Install to any parking lots </a:t>
            </a:r>
          </a:p>
          <a:p>
            <a:pPr algn="r"/>
            <a:endParaRPr lang="en-US" altLang="ko-KR" dirty="0">
              <a:latin typeface="Bahnschrift SemiBold" panose="020B0502040204020203" pitchFamily="34" charset="0"/>
            </a:endParaRPr>
          </a:p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Utilize limited parking space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grpSp>
        <p:nvGrpSpPr>
          <p:cNvPr id="52" name="그룹 1002">
            <a:extLst>
              <a:ext uri="{FF2B5EF4-FFF2-40B4-BE49-F238E27FC236}">
                <a16:creationId xmlns:a16="http://schemas.microsoft.com/office/drawing/2014/main" id="{9695D8AE-E99D-4887-B4F8-CD966590DC2A}"/>
              </a:ext>
            </a:extLst>
          </p:cNvPr>
          <p:cNvGrpSpPr/>
          <p:nvPr/>
        </p:nvGrpSpPr>
        <p:grpSpPr>
          <a:xfrm>
            <a:off x="5872531" y="1469751"/>
            <a:ext cx="6578747" cy="6578747"/>
            <a:chOff x="5872531" y="1469751"/>
            <a:chExt cx="6578747" cy="6578747"/>
          </a:xfrm>
        </p:grpSpPr>
        <p:pic>
          <p:nvPicPr>
            <p:cNvPr id="53" name="Object 6">
              <a:extLst>
                <a:ext uri="{FF2B5EF4-FFF2-40B4-BE49-F238E27FC236}">
                  <a16:creationId xmlns:a16="http://schemas.microsoft.com/office/drawing/2014/main" id="{9BDB2230-D054-4E4C-B5AD-BC3D0DFDE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2531" y="1469751"/>
              <a:ext cx="6578747" cy="6578747"/>
            </a:xfrm>
            <a:prstGeom prst="rect">
              <a:avLst/>
            </a:prstGeom>
          </p:spPr>
        </p:pic>
      </p:grpSp>
      <p:pic>
        <p:nvPicPr>
          <p:cNvPr id="54" name="Object 22">
            <a:extLst>
              <a:ext uri="{FF2B5EF4-FFF2-40B4-BE49-F238E27FC236}">
                <a16:creationId xmlns:a16="http://schemas.microsoft.com/office/drawing/2014/main" id="{416931A3-3FE5-4D12-AAFC-34A1783E1D4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43285" y="3999560"/>
            <a:ext cx="3269988" cy="1592062"/>
          </a:xfrm>
          <a:prstGeom prst="rect">
            <a:avLst/>
          </a:prstGeom>
        </p:spPr>
      </p:pic>
      <p:pic>
        <p:nvPicPr>
          <p:cNvPr id="55" name="Object 23">
            <a:extLst>
              <a:ext uri="{FF2B5EF4-FFF2-40B4-BE49-F238E27FC236}">
                <a16:creationId xmlns:a16="http://schemas.microsoft.com/office/drawing/2014/main" id="{BF1D37C3-72C5-42FE-9D8B-70FB10EDAFE3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85860" y="1776252"/>
            <a:ext cx="2974765" cy="3290911"/>
          </a:xfrm>
          <a:prstGeom prst="rect">
            <a:avLst/>
          </a:prstGeom>
        </p:spPr>
      </p:pic>
      <p:pic>
        <p:nvPicPr>
          <p:cNvPr id="56" name="Object 24">
            <a:extLst>
              <a:ext uri="{FF2B5EF4-FFF2-40B4-BE49-F238E27FC236}">
                <a16:creationId xmlns:a16="http://schemas.microsoft.com/office/drawing/2014/main" id="{AD00461C-8532-4D64-8773-462D8A3533D9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0212" y="1786345"/>
            <a:ext cx="2977288" cy="3280815"/>
          </a:xfrm>
          <a:prstGeom prst="rect">
            <a:avLst/>
          </a:prstGeom>
        </p:spPr>
      </p:pic>
      <p:pic>
        <p:nvPicPr>
          <p:cNvPr id="57" name="Object 25">
            <a:extLst>
              <a:ext uri="{FF2B5EF4-FFF2-40B4-BE49-F238E27FC236}">
                <a16:creationId xmlns:a16="http://schemas.microsoft.com/office/drawing/2014/main" id="{BB74BF5F-25A8-4A5D-8E00-165B50070999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85754" y="4995688"/>
            <a:ext cx="2992430" cy="3280815"/>
          </a:xfrm>
          <a:prstGeom prst="rect">
            <a:avLst/>
          </a:prstGeom>
        </p:spPr>
      </p:pic>
      <p:pic>
        <p:nvPicPr>
          <p:cNvPr id="58" name="Object 26">
            <a:extLst>
              <a:ext uri="{FF2B5EF4-FFF2-40B4-BE49-F238E27FC236}">
                <a16:creationId xmlns:a16="http://schemas.microsoft.com/office/drawing/2014/main" id="{E49680EA-F117-453B-8D4E-BEF0BC637E1F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39665" y="5005783"/>
            <a:ext cx="2937751" cy="3290910"/>
          </a:xfrm>
          <a:prstGeom prst="rect">
            <a:avLst/>
          </a:prstGeom>
        </p:spPr>
      </p:pic>
      <p:pic>
        <p:nvPicPr>
          <p:cNvPr id="59" name="Object 21">
            <a:extLst>
              <a:ext uri="{FF2B5EF4-FFF2-40B4-BE49-F238E27FC236}">
                <a16:creationId xmlns:a16="http://schemas.microsoft.com/office/drawing/2014/main" id="{95035EA9-0A15-4F00-9CF5-3938AE297C0B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14477" y="5268039"/>
            <a:ext cx="2300922" cy="560386"/>
          </a:xfrm>
          <a:prstGeom prst="rect">
            <a:avLst/>
          </a:prstGeom>
        </p:spPr>
      </p:pic>
      <p:pic>
        <p:nvPicPr>
          <p:cNvPr id="44" name="Object 10">
            <a:extLst>
              <a:ext uri="{FF2B5EF4-FFF2-40B4-BE49-F238E27FC236}">
                <a16:creationId xmlns:a16="http://schemas.microsoft.com/office/drawing/2014/main" id="{C2860960-9342-49C4-945C-657F521262C4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00716" y="1582906"/>
            <a:ext cx="2716135" cy="635128"/>
          </a:xfrm>
          <a:prstGeom prst="rect">
            <a:avLst/>
          </a:prstGeom>
        </p:spPr>
      </p:pic>
      <p:pic>
        <p:nvPicPr>
          <p:cNvPr id="45" name="Object 18">
            <a:extLst>
              <a:ext uri="{FF2B5EF4-FFF2-40B4-BE49-F238E27FC236}">
                <a16:creationId xmlns:a16="http://schemas.microsoft.com/office/drawing/2014/main" id="{AC42258F-D8FD-437D-8390-FD88DA6FDCD6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14477" y="1582906"/>
            <a:ext cx="1787335" cy="635128"/>
          </a:xfrm>
          <a:prstGeom prst="rect">
            <a:avLst/>
          </a:prstGeom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id="{9F514D9F-E320-434D-B530-6BDC3FAEA5F4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100716" y="5268039"/>
            <a:ext cx="2716135" cy="6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5334" y="2513875"/>
            <a:ext cx="4830689" cy="7076409"/>
            <a:chOff x="2365334" y="2513875"/>
            <a:chExt cx="4830689" cy="7076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5334" y="2513875"/>
              <a:ext cx="4830689" cy="7076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0412" y="4368581"/>
            <a:ext cx="9122210" cy="827250"/>
            <a:chOff x="7650412" y="4368581"/>
            <a:chExt cx="9122210" cy="8272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4687" y="4336201"/>
              <a:ext cx="129521" cy="12952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650412" y="4474916"/>
              <a:ext cx="720915" cy="720915"/>
              <a:chOff x="7650412" y="4474916"/>
              <a:chExt cx="720915" cy="72091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50412" y="4474916"/>
                <a:ext cx="720915" cy="72091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9461" y="4490808"/>
              <a:ext cx="769662" cy="653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50412" y="5627514"/>
            <a:ext cx="8258375" cy="827250"/>
            <a:chOff x="7650412" y="5627514"/>
            <a:chExt cx="8258375" cy="8272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4687" y="5595134"/>
              <a:ext cx="129521" cy="12952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650412" y="5733849"/>
              <a:ext cx="720915" cy="720915"/>
              <a:chOff x="7650412" y="5733849"/>
              <a:chExt cx="720915" cy="72091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50412" y="5733849"/>
                <a:ext cx="720915" cy="72091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9461" y="5749741"/>
              <a:ext cx="767224" cy="653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50412" y="6886448"/>
            <a:ext cx="9598401" cy="827250"/>
            <a:chOff x="7650412" y="6886448"/>
            <a:chExt cx="9598401" cy="8272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4687" y="6854067"/>
              <a:ext cx="129521" cy="12952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650412" y="6992783"/>
              <a:ext cx="720915" cy="720915"/>
              <a:chOff x="7650412" y="6992783"/>
              <a:chExt cx="720915" cy="7209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50412" y="6992783"/>
                <a:ext cx="720915" cy="72091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9461" y="7008674"/>
              <a:ext cx="776976" cy="6533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84602" y="7068100"/>
            <a:ext cx="2544430" cy="6450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1387" y="5837231"/>
            <a:ext cx="3409364" cy="6450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93538" y="4508625"/>
            <a:ext cx="4128703" cy="6450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90326" y="3306567"/>
            <a:ext cx="2435506" cy="6429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149238" y="8771076"/>
            <a:ext cx="2099572" cy="456602"/>
            <a:chOff x="15149238" y="8771076"/>
            <a:chExt cx="2099572" cy="4566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5217910" y="9143454"/>
              <a:ext cx="2030899" cy="84224"/>
              <a:chOff x="15217910" y="9143454"/>
              <a:chExt cx="2030899" cy="8422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17910" y="9143454"/>
                <a:ext cx="2030899" cy="8422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62181" y="8749133"/>
            <a:ext cx="2086929" cy="639990"/>
            <a:chOff x="662181" y="8749133"/>
            <a:chExt cx="2086929" cy="6399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2181" y="8749133"/>
              <a:ext cx="2086929" cy="6399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30102" y="6886448"/>
            <a:ext cx="1300989" cy="1026811"/>
            <a:chOff x="7430102" y="6886448"/>
            <a:chExt cx="1300989" cy="10268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30102" y="6886448"/>
              <a:ext cx="1300989" cy="102681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2861" y="1021585"/>
            <a:ext cx="6723892" cy="163449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687" y="3164896"/>
            <a:ext cx="129521" cy="12952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478931" y="7478760"/>
            <a:ext cx="799812" cy="1198030"/>
            <a:chOff x="8478931" y="7478760"/>
            <a:chExt cx="799812" cy="11980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8478931" y="7478760"/>
              <a:ext cx="799812" cy="119803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69605" y="8128444"/>
            <a:ext cx="1949979" cy="5599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687" y="3089877"/>
            <a:ext cx="129521" cy="12952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8525" y="3137363"/>
            <a:ext cx="129521" cy="12952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650412" y="3242087"/>
            <a:ext cx="720915" cy="720915"/>
            <a:chOff x="7650412" y="3242087"/>
            <a:chExt cx="720915" cy="72091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0412" y="3242087"/>
              <a:ext cx="720915" cy="72091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89461" y="3257978"/>
            <a:ext cx="743250" cy="65339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DB44718-F259-4F9A-8A04-A19184A4FA5C}"/>
              </a:ext>
            </a:extLst>
          </p:cNvPr>
          <p:cNvSpPr txBox="1"/>
          <p:nvPr/>
        </p:nvSpPr>
        <p:spPr>
          <a:xfrm>
            <a:off x="8554686" y="3243966"/>
            <a:ext cx="656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ahnschrift SemiBold" panose="020B0502040204020203" pitchFamily="34" charset="0"/>
              </a:rPr>
              <a:t>Dynamic parking pricing  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ahnschrift SemiBold" panose="020B0502040204020203" pitchFamily="34" charset="0"/>
              </a:rPr>
              <a:t>Calculate the nearest empty spot			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6E388D-8CC2-4DC8-A2A3-F2D952748423}"/>
              </a:ext>
            </a:extLst>
          </p:cNvPr>
          <p:cNvSpPr txBox="1"/>
          <p:nvPr/>
        </p:nvSpPr>
        <p:spPr>
          <a:xfrm>
            <a:off x="8554687" y="4471864"/>
            <a:ext cx="65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ahnschrift SemiBold" panose="020B0502040204020203" pitchFamily="34" charset="0"/>
              </a:rPr>
              <a:t>Facial recognizing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</a:rPr>
              <a:t>Vehicle license plate recognizing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F7B57C-EE85-415C-BAAC-716ACF024A63}"/>
              </a:ext>
            </a:extLst>
          </p:cNvPr>
          <p:cNvSpPr txBox="1"/>
          <p:nvPr/>
        </p:nvSpPr>
        <p:spPr>
          <a:xfrm>
            <a:off x="8618010" y="6974912"/>
            <a:ext cx="656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ahnschrift SemiBold" panose="020B0502040204020203" pitchFamily="34" charset="0"/>
              </a:rPr>
              <a:t>Arduino with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ahnschrift SemiBold" panose="020B0502040204020203" pitchFamily="34" charset="0"/>
              </a:rPr>
              <a:t>Raspberry pi with modules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A38964-BCAE-4BEA-A094-116C9658A28C}"/>
              </a:ext>
            </a:extLst>
          </p:cNvPr>
          <p:cNvSpPr txBox="1"/>
          <p:nvPr/>
        </p:nvSpPr>
        <p:spPr>
          <a:xfrm>
            <a:off x="8554686" y="5682747"/>
            <a:ext cx="656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ahnschrift SemiBold" panose="020B0502040204020203" pitchFamily="34" charset="0"/>
              </a:rPr>
              <a:t>Monitoring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Bahnschrift SemiBold" panose="020B0502040204020203" pitchFamily="34" charset="0"/>
              </a:rPr>
              <a:t>Database system</a:t>
            </a:r>
          </a:p>
          <a:p>
            <a:endParaRPr lang="ko-KR" altLang="en-US" dirty="0">
              <a:latin typeface="Bahnschrift SemiBold" panose="020B0502040204020203" pitchFamily="34" charset="0"/>
            </a:endParaRPr>
          </a:p>
        </p:txBody>
      </p:sp>
      <p:grpSp>
        <p:nvGrpSpPr>
          <p:cNvPr id="56" name="그룹 1011">
            <a:extLst>
              <a:ext uri="{FF2B5EF4-FFF2-40B4-BE49-F238E27FC236}">
                <a16:creationId xmlns:a16="http://schemas.microsoft.com/office/drawing/2014/main" id="{4491E897-D496-4DB5-B2BB-EE40B436232E}"/>
              </a:ext>
            </a:extLst>
          </p:cNvPr>
          <p:cNvGrpSpPr/>
          <p:nvPr/>
        </p:nvGrpSpPr>
        <p:grpSpPr>
          <a:xfrm>
            <a:off x="12573000" y="3296292"/>
            <a:ext cx="562550" cy="549540"/>
            <a:chOff x="11581490" y="5099530"/>
            <a:chExt cx="562550" cy="549540"/>
          </a:xfrm>
        </p:grpSpPr>
        <p:pic>
          <p:nvPicPr>
            <p:cNvPr id="57" name="Object 34">
              <a:extLst>
                <a:ext uri="{FF2B5EF4-FFF2-40B4-BE49-F238E27FC236}">
                  <a16:creationId xmlns:a16="http://schemas.microsoft.com/office/drawing/2014/main" id="{A81ED046-6029-4B63-BEF7-BCBAE8C54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81490" y="5099530"/>
              <a:ext cx="562550" cy="549540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BF6D6BA-0DCE-4D48-8F3C-BF4B2347601C}"/>
              </a:ext>
            </a:extLst>
          </p:cNvPr>
          <p:cNvSpPr txBox="1"/>
          <p:nvPr/>
        </p:nvSpPr>
        <p:spPr>
          <a:xfrm>
            <a:off x="13302301" y="3390973"/>
            <a:ext cx="656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Mathematical Calculation			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1E09AD-710A-4C0A-AFD5-C4A70B2CA156}"/>
              </a:ext>
            </a:extLst>
          </p:cNvPr>
          <p:cNvSpPr txBox="1"/>
          <p:nvPr/>
        </p:nvSpPr>
        <p:spPr>
          <a:xfrm>
            <a:off x="13302301" y="4570872"/>
            <a:ext cx="656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Access Authority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grpSp>
        <p:nvGrpSpPr>
          <p:cNvPr id="62" name="그룹 1011">
            <a:extLst>
              <a:ext uri="{FF2B5EF4-FFF2-40B4-BE49-F238E27FC236}">
                <a16:creationId xmlns:a16="http://schemas.microsoft.com/office/drawing/2014/main" id="{2D4BC67D-04E5-4F03-863B-1E47309B5CAE}"/>
              </a:ext>
            </a:extLst>
          </p:cNvPr>
          <p:cNvGrpSpPr/>
          <p:nvPr/>
        </p:nvGrpSpPr>
        <p:grpSpPr>
          <a:xfrm>
            <a:off x="12568839" y="4538061"/>
            <a:ext cx="562550" cy="549540"/>
            <a:chOff x="11581490" y="5099530"/>
            <a:chExt cx="562550" cy="549540"/>
          </a:xfrm>
        </p:grpSpPr>
        <p:pic>
          <p:nvPicPr>
            <p:cNvPr id="63" name="Object 34">
              <a:extLst>
                <a:ext uri="{FF2B5EF4-FFF2-40B4-BE49-F238E27FC236}">
                  <a16:creationId xmlns:a16="http://schemas.microsoft.com/office/drawing/2014/main" id="{CFAEA4FA-9B4E-4A1F-B6C8-1178D8B40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81490" y="5099530"/>
              <a:ext cx="562550" cy="549540"/>
            </a:xfrm>
            <a:prstGeom prst="rect">
              <a:avLst/>
            </a:prstGeom>
          </p:spPr>
        </p:pic>
      </p:grpSp>
      <p:grpSp>
        <p:nvGrpSpPr>
          <p:cNvPr id="64" name="그룹 1011">
            <a:extLst>
              <a:ext uri="{FF2B5EF4-FFF2-40B4-BE49-F238E27FC236}">
                <a16:creationId xmlns:a16="http://schemas.microsoft.com/office/drawing/2014/main" id="{4B837D89-49B8-4A0A-9D91-692140AD0AC3}"/>
              </a:ext>
            </a:extLst>
          </p:cNvPr>
          <p:cNvGrpSpPr/>
          <p:nvPr/>
        </p:nvGrpSpPr>
        <p:grpSpPr>
          <a:xfrm>
            <a:off x="12568839" y="5787888"/>
            <a:ext cx="562550" cy="549540"/>
            <a:chOff x="11581490" y="5099530"/>
            <a:chExt cx="562550" cy="549540"/>
          </a:xfrm>
        </p:grpSpPr>
        <p:pic>
          <p:nvPicPr>
            <p:cNvPr id="65" name="Object 34">
              <a:extLst>
                <a:ext uri="{FF2B5EF4-FFF2-40B4-BE49-F238E27FC236}">
                  <a16:creationId xmlns:a16="http://schemas.microsoft.com/office/drawing/2014/main" id="{2E429D2C-A4D8-4ADF-A3D3-DA6F84FAC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81490" y="5099530"/>
              <a:ext cx="562550" cy="54954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A85E498-3042-4EC4-A6DB-2B736D059580}"/>
              </a:ext>
            </a:extLst>
          </p:cNvPr>
          <p:cNvSpPr txBox="1"/>
          <p:nvPr/>
        </p:nvSpPr>
        <p:spPr>
          <a:xfrm>
            <a:off x="13302301" y="5832672"/>
            <a:ext cx="656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Continuous Management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grpSp>
        <p:nvGrpSpPr>
          <p:cNvPr id="67" name="그룹 1011">
            <a:extLst>
              <a:ext uri="{FF2B5EF4-FFF2-40B4-BE49-F238E27FC236}">
                <a16:creationId xmlns:a16="http://schemas.microsoft.com/office/drawing/2014/main" id="{8D37CC22-2BAB-4B72-87F4-045B6CDC3A03}"/>
              </a:ext>
            </a:extLst>
          </p:cNvPr>
          <p:cNvGrpSpPr/>
          <p:nvPr/>
        </p:nvGrpSpPr>
        <p:grpSpPr>
          <a:xfrm>
            <a:off x="12568839" y="6909175"/>
            <a:ext cx="562550" cy="549540"/>
            <a:chOff x="11581490" y="5099530"/>
            <a:chExt cx="562550" cy="549540"/>
          </a:xfrm>
        </p:grpSpPr>
        <p:pic>
          <p:nvPicPr>
            <p:cNvPr id="68" name="Object 34">
              <a:extLst>
                <a:ext uri="{FF2B5EF4-FFF2-40B4-BE49-F238E27FC236}">
                  <a16:creationId xmlns:a16="http://schemas.microsoft.com/office/drawing/2014/main" id="{F6495895-76CF-4571-ADEC-024C12068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81490" y="5099530"/>
              <a:ext cx="562550" cy="54954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C4527CF-9BB1-4312-B6D6-D58B948E4BED}"/>
              </a:ext>
            </a:extLst>
          </p:cNvPr>
          <p:cNvSpPr txBox="1"/>
          <p:nvPr/>
        </p:nvSpPr>
        <p:spPr>
          <a:xfrm>
            <a:off x="13302300" y="6978835"/>
            <a:ext cx="656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Real-Time Data Sharing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12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04962" y="3645023"/>
            <a:ext cx="10614144" cy="64831"/>
            <a:chOff x="3004962" y="3645023"/>
            <a:chExt cx="10614144" cy="648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4962" y="3645023"/>
              <a:ext cx="10614144" cy="648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91769" y="2134297"/>
            <a:ext cx="3197304" cy="3021452"/>
            <a:chOff x="9591769" y="2134297"/>
            <a:chExt cx="3197304" cy="3021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1769" y="2134297"/>
              <a:ext cx="3197304" cy="30214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94831" y="3278671"/>
            <a:ext cx="2379085" cy="1959246"/>
            <a:chOff x="10994831" y="3278671"/>
            <a:chExt cx="2379085" cy="19592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4831" y="3278671"/>
              <a:ext cx="2379085" cy="19592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6163" y="6195963"/>
            <a:ext cx="2894261" cy="35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0220" y="5589296"/>
            <a:ext cx="1634487" cy="4557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2914" y="7360444"/>
            <a:ext cx="2708791" cy="555309"/>
            <a:chOff x="1782914" y="7360444"/>
            <a:chExt cx="2708791" cy="5553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2914" y="7360444"/>
              <a:ext cx="2708791" cy="55530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2667" y="7447248"/>
            <a:ext cx="2157808" cy="4234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99259" y="3278671"/>
            <a:ext cx="1110465" cy="1110465"/>
            <a:chOff x="2399259" y="3278671"/>
            <a:chExt cx="1110465" cy="1110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9259" y="3278671"/>
              <a:ext cx="1110465" cy="11104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20141" y="3231061"/>
            <a:ext cx="914100" cy="914100"/>
            <a:chOff x="6620141" y="3231061"/>
            <a:chExt cx="914100" cy="9141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20141" y="3231061"/>
              <a:ext cx="914100" cy="9141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34183" y="3111028"/>
            <a:ext cx="1041729" cy="1041729"/>
            <a:chOff x="14734183" y="3111028"/>
            <a:chExt cx="1041729" cy="10417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34183" y="3111028"/>
              <a:ext cx="1041729" cy="10417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97944" y="6195963"/>
            <a:ext cx="2782168" cy="3542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02011" y="5589296"/>
            <a:ext cx="1760675" cy="4557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84700" y="7360444"/>
            <a:ext cx="2708791" cy="555309"/>
            <a:chOff x="5684700" y="7360444"/>
            <a:chExt cx="2708791" cy="5553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4700" y="7360444"/>
              <a:ext cx="2708791" cy="55530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14448" y="7447248"/>
            <a:ext cx="2283818" cy="42341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25144" y="6145915"/>
            <a:ext cx="2829786" cy="3138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29144" y="5539249"/>
            <a:ext cx="1618227" cy="4560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811857" y="7310392"/>
            <a:ext cx="2708791" cy="555309"/>
            <a:chOff x="9811857" y="7310392"/>
            <a:chExt cx="2708791" cy="5553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11857" y="7310392"/>
              <a:ext cx="2708791" cy="55530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41620" y="7397191"/>
            <a:ext cx="2541075" cy="3735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75810" y="6145915"/>
            <a:ext cx="2300561" cy="35218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79906" y="5539249"/>
            <a:ext cx="1801994" cy="51332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62556" y="7310392"/>
            <a:ext cx="2708791" cy="555309"/>
            <a:chOff x="13862556" y="7310392"/>
            <a:chExt cx="2708791" cy="5553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62556" y="7310392"/>
              <a:ext cx="2708791" cy="55530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892287" y="7397191"/>
            <a:ext cx="1911020" cy="3729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149238" y="8771076"/>
            <a:ext cx="2099572" cy="456602"/>
            <a:chOff x="15149238" y="8771076"/>
            <a:chExt cx="2099572" cy="45660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5217910" y="9143454"/>
              <a:ext cx="2030899" cy="84224"/>
              <a:chOff x="15217910" y="9143454"/>
              <a:chExt cx="2030899" cy="8422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217910" y="9143454"/>
                <a:ext cx="2030899" cy="8422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62181" y="8749133"/>
            <a:ext cx="2086929" cy="639990"/>
            <a:chOff x="662181" y="8749133"/>
            <a:chExt cx="2086929" cy="6399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2181" y="8749133"/>
              <a:ext cx="2086929" cy="6399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1639" y="2181845"/>
            <a:ext cx="3008988" cy="3008988"/>
            <a:chOff x="1501639" y="2181845"/>
            <a:chExt cx="3008988" cy="300898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01639" y="2181845"/>
              <a:ext cx="3008988" cy="30089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292854" y="2309706"/>
            <a:ext cx="1795134" cy="1127998"/>
            <a:chOff x="10292854" y="2309706"/>
            <a:chExt cx="1795134" cy="112799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92854" y="2309706"/>
              <a:ext cx="1795134" cy="11279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8140" y="3492844"/>
            <a:ext cx="1542199" cy="1551489"/>
            <a:chOff x="9618140" y="3492844"/>
            <a:chExt cx="1542199" cy="155148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4200000">
              <a:off x="9618140" y="3492844"/>
              <a:ext cx="1542199" cy="155148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02861" y="-130796"/>
            <a:ext cx="6455709" cy="163348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153182" y="2134297"/>
            <a:ext cx="3648976" cy="3103621"/>
            <a:chOff x="5153182" y="2134297"/>
            <a:chExt cx="3648976" cy="3103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53182" y="2134297"/>
              <a:ext cx="3648976" cy="31036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289880" y="2020983"/>
            <a:ext cx="3568454" cy="3216935"/>
            <a:chOff x="13289880" y="2020983"/>
            <a:chExt cx="3568454" cy="321693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289880" y="2020983"/>
              <a:ext cx="3568454" cy="3216935"/>
            </a:xfrm>
            <a:prstGeom prst="rect">
              <a:avLst/>
            </a:prstGeom>
          </p:spPr>
        </p:pic>
      </p:grpSp>
      <p:grpSp>
        <p:nvGrpSpPr>
          <p:cNvPr id="53" name="그룹 1001">
            <a:extLst>
              <a:ext uri="{FF2B5EF4-FFF2-40B4-BE49-F238E27FC236}">
                <a16:creationId xmlns:a16="http://schemas.microsoft.com/office/drawing/2014/main" id="{4F5728EA-5C5A-4803-95EC-6B12A98E6B3E}"/>
              </a:ext>
            </a:extLst>
          </p:cNvPr>
          <p:cNvGrpSpPr/>
          <p:nvPr/>
        </p:nvGrpSpPr>
        <p:grpSpPr>
          <a:xfrm>
            <a:off x="1248279" y="1461007"/>
            <a:ext cx="512444" cy="91380"/>
            <a:chOff x="1248279" y="1461007"/>
            <a:chExt cx="512444" cy="91380"/>
          </a:xfrm>
        </p:grpSpPr>
        <p:pic>
          <p:nvPicPr>
            <p:cNvPr id="55" name="Object 3">
              <a:extLst>
                <a:ext uri="{FF2B5EF4-FFF2-40B4-BE49-F238E27FC236}">
                  <a16:creationId xmlns:a16="http://schemas.microsoft.com/office/drawing/2014/main" id="{1DD6B183-0C4E-4005-BE51-D7AD4547A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8279" y="1461007"/>
              <a:ext cx="512444" cy="91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892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861" y="-73653"/>
            <a:ext cx="6455709" cy="1633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8279" y="1461007"/>
            <a:ext cx="512444" cy="91380"/>
            <a:chOff x="1248279" y="1461007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279" y="1461007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49238" y="8771076"/>
            <a:ext cx="2099572" cy="452815"/>
            <a:chOff x="15149238" y="8771076"/>
            <a:chExt cx="2099572" cy="4528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20842" y="8742680"/>
              <a:ext cx="113584" cy="1135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217910" y="9139666"/>
              <a:ext cx="2030899" cy="84224"/>
              <a:chOff x="15217910" y="9139666"/>
              <a:chExt cx="2030899" cy="8422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217910" y="9139666"/>
                <a:ext cx="2030899" cy="8422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2181" y="8749133"/>
            <a:ext cx="2086929" cy="639990"/>
            <a:chOff x="662181" y="8749133"/>
            <a:chExt cx="2086929" cy="6399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181" y="8749133"/>
              <a:ext cx="2086929" cy="6399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39234" y="8200543"/>
            <a:ext cx="4297555" cy="3818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97492" y="9508146"/>
            <a:ext cx="87449" cy="874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24084" y="8202020"/>
            <a:ext cx="3159508" cy="4115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0723" y="1741253"/>
            <a:ext cx="8678253" cy="6242620"/>
            <a:chOff x="1760723" y="1741253"/>
            <a:chExt cx="8678253" cy="62426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0723" y="1741253"/>
              <a:ext cx="8678253" cy="62426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78610" y="1820983"/>
            <a:ext cx="6263982" cy="6171429"/>
            <a:chOff x="11178610" y="1820983"/>
            <a:chExt cx="6263982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78610" y="1820983"/>
              <a:ext cx="6263982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2721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1628</Words>
  <Application>Microsoft Office PowerPoint</Application>
  <PresentationFormat>사용자 지정</PresentationFormat>
  <Paragraphs>139</Paragraphs>
  <Slides>28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noto</vt:lpstr>
      <vt:lpstr>맑은 고딕</vt:lpstr>
      <vt:lpstr>카카오 Bold</vt:lpstr>
      <vt:lpstr>카카오 OTF Bold</vt:lpstr>
      <vt:lpstr>Arial</vt:lpstr>
      <vt:lpstr>Bahnschrift SemiBold</vt:lpstr>
      <vt:lpstr>Calibri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박지우</cp:lastModifiedBy>
  <cp:revision>85</cp:revision>
  <dcterms:created xsi:type="dcterms:W3CDTF">2022-02-23T08:33:05Z</dcterms:created>
  <dcterms:modified xsi:type="dcterms:W3CDTF">2022-02-24T15:58:57Z</dcterms:modified>
</cp:coreProperties>
</file>